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96" r:id="rId3"/>
    <p:sldId id="287" r:id="rId4"/>
    <p:sldId id="302" r:id="rId5"/>
    <p:sldId id="289" r:id="rId6"/>
    <p:sldId id="312" r:id="rId7"/>
    <p:sldId id="297" r:id="rId8"/>
    <p:sldId id="303" r:id="rId9"/>
    <p:sldId id="313" r:id="rId10"/>
    <p:sldId id="293" r:id="rId11"/>
    <p:sldId id="298" r:id="rId12"/>
    <p:sldId id="294" r:id="rId13"/>
    <p:sldId id="290" r:id="rId14"/>
    <p:sldId id="291" r:id="rId15"/>
    <p:sldId id="305" r:id="rId16"/>
    <p:sldId id="308" r:id="rId17"/>
    <p:sldId id="307" r:id="rId18"/>
    <p:sldId id="310" r:id="rId19"/>
    <p:sldId id="288" r:id="rId20"/>
    <p:sldId id="311" r:id="rId21"/>
    <p:sldId id="321" r:id="rId22"/>
    <p:sldId id="322" r:id="rId23"/>
    <p:sldId id="318" r:id="rId24"/>
    <p:sldId id="316" r:id="rId25"/>
    <p:sldId id="314" r:id="rId26"/>
    <p:sldId id="317" r:id="rId27"/>
    <p:sldId id="315" r:id="rId28"/>
    <p:sldId id="319" r:id="rId29"/>
    <p:sldId id="320" r:id="rId30"/>
  </p:sldIdLst>
  <p:sldSz cx="13004800" cy="9753600"/>
  <p:notesSz cx="7315200" cy="9601200"/>
  <p:defaultTextStyle>
    <a:defPPr>
      <a:defRPr lang="en-US"/>
    </a:defPPr>
    <a:lvl1pPr algn="l" defTabSz="584200" rtl="0" fontAlgn="base">
      <a:spcBef>
        <a:spcPct val="0"/>
      </a:spcBef>
      <a:spcAft>
        <a:spcPct val="0"/>
      </a:spcAft>
      <a:defRPr sz="4200" kern="1200">
        <a:solidFill>
          <a:srgbClr val="000000"/>
        </a:solidFill>
        <a:latin typeface="Gill Sans" charset="0"/>
        <a:ea typeface="Gill Sans" charset="0"/>
        <a:cs typeface="Gill Sans" charset="0"/>
        <a:sym typeface="Gill Sans" charset="0"/>
      </a:defRPr>
    </a:lvl1pPr>
    <a:lvl2pPr indent="342900" algn="l" defTabSz="584200" rtl="0" fontAlgn="base">
      <a:spcBef>
        <a:spcPct val="0"/>
      </a:spcBef>
      <a:spcAft>
        <a:spcPct val="0"/>
      </a:spcAft>
      <a:defRPr sz="4200" kern="1200">
        <a:solidFill>
          <a:srgbClr val="000000"/>
        </a:solidFill>
        <a:latin typeface="Gill Sans" charset="0"/>
        <a:ea typeface="Gill Sans" charset="0"/>
        <a:cs typeface="Gill Sans" charset="0"/>
        <a:sym typeface="Gill Sans" charset="0"/>
      </a:defRPr>
    </a:lvl2pPr>
    <a:lvl3pPr indent="685800" algn="l" defTabSz="584200" rtl="0" fontAlgn="base">
      <a:spcBef>
        <a:spcPct val="0"/>
      </a:spcBef>
      <a:spcAft>
        <a:spcPct val="0"/>
      </a:spcAft>
      <a:defRPr sz="4200" kern="1200">
        <a:solidFill>
          <a:srgbClr val="000000"/>
        </a:solidFill>
        <a:latin typeface="Gill Sans" charset="0"/>
        <a:ea typeface="Gill Sans" charset="0"/>
        <a:cs typeface="Gill Sans" charset="0"/>
        <a:sym typeface="Gill Sans" charset="0"/>
      </a:defRPr>
    </a:lvl3pPr>
    <a:lvl4pPr indent="1028700" algn="l" defTabSz="584200" rtl="0" fontAlgn="base">
      <a:spcBef>
        <a:spcPct val="0"/>
      </a:spcBef>
      <a:spcAft>
        <a:spcPct val="0"/>
      </a:spcAft>
      <a:defRPr sz="4200" kern="1200">
        <a:solidFill>
          <a:srgbClr val="000000"/>
        </a:solidFill>
        <a:latin typeface="Gill Sans" charset="0"/>
        <a:ea typeface="Gill Sans" charset="0"/>
        <a:cs typeface="Gill Sans" charset="0"/>
        <a:sym typeface="Gill Sans" charset="0"/>
      </a:defRPr>
    </a:lvl4pPr>
    <a:lvl5pPr indent="1371600" algn="l" defTabSz="584200" rtl="0" fontAlgn="base">
      <a:spcBef>
        <a:spcPct val="0"/>
      </a:spcBef>
      <a:spcAft>
        <a:spcPct val="0"/>
      </a:spcAft>
      <a:defRPr sz="4200" kern="1200">
        <a:solidFill>
          <a:srgbClr val="000000"/>
        </a:solidFill>
        <a:latin typeface="Gill Sans" charset="0"/>
        <a:ea typeface="Gill Sans" charset="0"/>
        <a:cs typeface="Gill Sans" charset="0"/>
        <a:sym typeface="Gill Sans" charset="0"/>
      </a:defRPr>
    </a:lvl5pPr>
    <a:lvl6pPr marL="2286000" algn="l" defTabSz="914400" rtl="0" eaLnBrk="1" latinLnBrk="0" hangingPunct="1">
      <a:defRPr sz="4200" kern="1200">
        <a:solidFill>
          <a:srgbClr val="000000"/>
        </a:solidFill>
        <a:latin typeface="Gill Sans" charset="0"/>
        <a:ea typeface="Gill Sans" charset="0"/>
        <a:cs typeface="Gill Sans" charset="0"/>
        <a:sym typeface="Gill Sans" charset="0"/>
      </a:defRPr>
    </a:lvl6pPr>
    <a:lvl7pPr marL="2743200" algn="l" defTabSz="914400" rtl="0" eaLnBrk="1" latinLnBrk="0" hangingPunct="1">
      <a:defRPr sz="4200" kern="1200">
        <a:solidFill>
          <a:srgbClr val="000000"/>
        </a:solidFill>
        <a:latin typeface="Gill Sans" charset="0"/>
        <a:ea typeface="Gill Sans" charset="0"/>
        <a:cs typeface="Gill Sans" charset="0"/>
        <a:sym typeface="Gill Sans" charset="0"/>
      </a:defRPr>
    </a:lvl7pPr>
    <a:lvl8pPr marL="3200400" algn="l" defTabSz="914400" rtl="0" eaLnBrk="1" latinLnBrk="0" hangingPunct="1">
      <a:defRPr sz="4200" kern="1200">
        <a:solidFill>
          <a:srgbClr val="000000"/>
        </a:solidFill>
        <a:latin typeface="Gill Sans" charset="0"/>
        <a:ea typeface="Gill Sans" charset="0"/>
        <a:cs typeface="Gill Sans" charset="0"/>
        <a:sym typeface="Gill Sans" charset="0"/>
      </a:defRPr>
    </a:lvl8pPr>
    <a:lvl9pPr marL="3657600" algn="l" defTabSz="914400" rtl="0" eaLnBrk="1" latinLnBrk="0" hangingPunct="1">
      <a:defRPr sz="4200" kern="1200">
        <a:solidFill>
          <a:srgbClr val="000000"/>
        </a:solidFill>
        <a:latin typeface="Gill Sans" charset="0"/>
        <a:ea typeface="Gill Sans" charset="0"/>
        <a:cs typeface="Gill Sans" charset="0"/>
        <a:sym typeface="Gill Sans"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00"/>
    <a:srgbClr val="6F006F"/>
    <a:srgbClr val="C33500"/>
    <a:srgbClr val="004C00"/>
    <a:srgbClr val="003300"/>
    <a:srgbClr val="004000"/>
    <a:srgbClr val="5F005F"/>
    <a:srgbClr val="6500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876" autoAdjust="0"/>
  </p:normalViewPr>
  <p:slideViewPr>
    <p:cSldViewPr snapToGrid="0" snapToObjects="1">
      <p:cViewPr varScale="1">
        <p:scale>
          <a:sx n="76" d="100"/>
          <a:sy n="76" d="100"/>
        </p:scale>
        <p:origin x="175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Charles%20Xie\Desktop\Energy3D%20class%20activeness.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Charles%20Xie\Desktop\Energy3D%20class%20activeness%20-all.xlsx" TargetMode="External"/><Relationship Id="rId2" Type="http://schemas.microsoft.com/office/2011/relationships/chartColorStyle" Target="colors32.xml"/><Relationship Id="rId1" Type="http://schemas.microsoft.com/office/2011/relationships/chartStyle" Target="style3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1927120"/>
        <c:axId val="-1501917872"/>
      </c:barChart>
      <c:catAx>
        <c:axId val="-1501927120"/>
        <c:scaling>
          <c:orientation val="minMax"/>
        </c:scaling>
        <c:delete val="1"/>
        <c:axPos val="b"/>
        <c:numFmt formatCode="General" sourceLinked="1"/>
        <c:majorTickMark val="none"/>
        <c:minorTickMark val="none"/>
        <c:tickLblPos val="nextTo"/>
        <c:crossAx val="-1501917872"/>
        <c:crosses val="autoZero"/>
        <c:auto val="1"/>
        <c:lblAlgn val="ctr"/>
        <c:lblOffset val="100"/>
        <c:noMultiLvlLbl val="0"/>
      </c:catAx>
      <c:valAx>
        <c:axId val="-1501917872"/>
        <c:scaling>
          <c:orientation val="minMax"/>
        </c:scaling>
        <c:delete val="1"/>
        <c:axPos val="l"/>
        <c:numFmt formatCode="General" sourceLinked="1"/>
        <c:majorTickMark val="none"/>
        <c:minorTickMark val="none"/>
        <c:tickLblPos val="nextTo"/>
        <c:crossAx val="-15019271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9900352"/>
        <c:axId val="-1569907424"/>
      </c:barChart>
      <c:catAx>
        <c:axId val="-1569900352"/>
        <c:scaling>
          <c:orientation val="minMax"/>
        </c:scaling>
        <c:delete val="1"/>
        <c:axPos val="b"/>
        <c:numFmt formatCode="General" sourceLinked="1"/>
        <c:majorTickMark val="none"/>
        <c:minorTickMark val="none"/>
        <c:tickLblPos val="nextTo"/>
        <c:crossAx val="-1569907424"/>
        <c:crosses val="autoZero"/>
        <c:auto val="1"/>
        <c:lblAlgn val="ctr"/>
        <c:lblOffset val="100"/>
        <c:noMultiLvlLbl val="0"/>
      </c:catAx>
      <c:valAx>
        <c:axId val="-1569907424"/>
        <c:scaling>
          <c:orientation val="minMax"/>
        </c:scaling>
        <c:delete val="1"/>
        <c:axPos val="l"/>
        <c:numFmt formatCode="General" sourceLinked="1"/>
        <c:majorTickMark val="none"/>
        <c:minorTickMark val="none"/>
        <c:tickLblPos val="nextTo"/>
        <c:crossAx val="-1569900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9901984"/>
        <c:axId val="-1569910688"/>
      </c:barChart>
      <c:catAx>
        <c:axId val="-1569901984"/>
        <c:scaling>
          <c:orientation val="minMax"/>
        </c:scaling>
        <c:delete val="1"/>
        <c:axPos val="b"/>
        <c:numFmt formatCode="General" sourceLinked="1"/>
        <c:majorTickMark val="none"/>
        <c:minorTickMark val="none"/>
        <c:tickLblPos val="nextTo"/>
        <c:crossAx val="-1569910688"/>
        <c:crosses val="autoZero"/>
        <c:auto val="1"/>
        <c:lblAlgn val="ctr"/>
        <c:lblOffset val="100"/>
        <c:noMultiLvlLbl val="0"/>
      </c:catAx>
      <c:valAx>
        <c:axId val="-1569910688"/>
        <c:scaling>
          <c:orientation val="minMax"/>
        </c:scaling>
        <c:delete val="1"/>
        <c:axPos val="l"/>
        <c:numFmt formatCode="General" sourceLinked="1"/>
        <c:majorTickMark val="none"/>
        <c:minorTickMark val="none"/>
        <c:tickLblPos val="nextTo"/>
        <c:crossAx val="-1569901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9899808"/>
        <c:axId val="-1569896544"/>
      </c:barChart>
      <c:catAx>
        <c:axId val="-1569899808"/>
        <c:scaling>
          <c:orientation val="minMax"/>
        </c:scaling>
        <c:delete val="1"/>
        <c:axPos val="b"/>
        <c:numFmt formatCode="General" sourceLinked="1"/>
        <c:majorTickMark val="none"/>
        <c:minorTickMark val="none"/>
        <c:tickLblPos val="nextTo"/>
        <c:crossAx val="-1569896544"/>
        <c:crosses val="autoZero"/>
        <c:auto val="1"/>
        <c:lblAlgn val="ctr"/>
        <c:lblOffset val="100"/>
        <c:noMultiLvlLbl val="0"/>
      </c:catAx>
      <c:valAx>
        <c:axId val="-1569896544"/>
        <c:scaling>
          <c:orientation val="minMax"/>
        </c:scaling>
        <c:delete val="1"/>
        <c:axPos val="l"/>
        <c:numFmt formatCode="General" sourceLinked="1"/>
        <c:majorTickMark val="none"/>
        <c:minorTickMark val="none"/>
        <c:tickLblPos val="nextTo"/>
        <c:crossAx val="-1569899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9906880"/>
        <c:axId val="-1569905248"/>
      </c:barChart>
      <c:catAx>
        <c:axId val="-1569906880"/>
        <c:scaling>
          <c:orientation val="minMax"/>
        </c:scaling>
        <c:delete val="1"/>
        <c:axPos val="b"/>
        <c:numFmt formatCode="General" sourceLinked="1"/>
        <c:majorTickMark val="none"/>
        <c:minorTickMark val="none"/>
        <c:tickLblPos val="nextTo"/>
        <c:crossAx val="-1569905248"/>
        <c:crosses val="autoZero"/>
        <c:auto val="1"/>
        <c:lblAlgn val="ctr"/>
        <c:lblOffset val="100"/>
        <c:noMultiLvlLbl val="0"/>
      </c:catAx>
      <c:valAx>
        <c:axId val="-1569905248"/>
        <c:scaling>
          <c:orientation val="minMax"/>
        </c:scaling>
        <c:delete val="1"/>
        <c:axPos val="l"/>
        <c:numFmt formatCode="General" sourceLinked="1"/>
        <c:majorTickMark val="none"/>
        <c:minorTickMark val="none"/>
        <c:tickLblPos val="nextTo"/>
        <c:crossAx val="-15699068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9902528"/>
        <c:axId val="-1569899264"/>
      </c:barChart>
      <c:catAx>
        <c:axId val="-1569902528"/>
        <c:scaling>
          <c:orientation val="minMax"/>
        </c:scaling>
        <c:delete val="1"/>
        <c:axPos val="b"/>
        <c:numFmt formatCode="General" sourceLinked="1"/>
        <c:majorTickMark val="none"/>
        <c:minorTickMark val="none"/>
        <c:tickLblPos val="nextTo"/>
        <c:crossAx val="-1569899264"/>
        <c:crosses val="autoZero"/>
        <c:auto val="1"/>
        <c:lblAlgn val="ctr"/>
        <c:lblOffset val="100"/>
        <c:noMultiLvlLbl val="0"/>
      </c:catAx>
      <c:valAx>
        <c:axId val="-1569899264"/>
        <c:scaling>
          <c:orientation val="minMax"/>
        </c:scaling>
        <c:delete val="1"/>
        <c:axPos val="l"/>
        <c:numFmt formatCode="General" sourceLinked="1"/>
        <c:majorTickMark val="none"/>
        <c:minorTickMark val="none"/>
        <c:tickLblPos val="nextTo"/>
        <c:crossAx val="-1569902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8322592"/>
        <c:axId val="-1568316064"/>
      </c:barChart>
      <c:catAx>
        <c:axId val="-1568322592"/>
        <c:scaling>
          <c:orientation val="minMax"/>
        </c:scaling>
        <c:delete val="1"/>
        <c:axPos val="b"/>
        <c:numFmt formatCode="General" sourceLinked="1"/>
        <c:majorTickMark val="none"/>
        <c:minorTickMark val="none"/>
        <c:tickLblPos val="nextTo"/>
        <c:crossAx val="-1568316064"/>
        <c:crosses val="autoZero"/>
        <c:auto val="1"/>
        <c:lblAlgn val="ctr"/>
        <c:lblOffset val="100"/>
        <c:noMultiLvlLbl val="0"/>
      </c:catAx>
      <c:valAx>
        <c:axId val="-1568316064"/>
        <c:scaling>
          <c:orientation val="minMax"/>
        </c:scaling>
        <c:delete val="1"/>
        <c:axPos val="l"/>
        <c:numFmt formatCode="General" sourceLinked="1"/>
        <c:majorTickMark val="none"/>
        <c:minorTickMark val="none"/>
        <c:tickLblPos val="nextTo"/>
        <c:crossAx val="-156832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8328032"/>
        <c:axId val="-1568319872"/>
      </c:barChart>
      <c:catAx>
        <c:axId val="-1568328032"/>
        <c:scaling>
          <c:orientation val="minMax"/>
        </c:scaling>
        <c:delete val="1"/>
        <c:axPos val="b"/>
        <c:numFmt formatCode="General" sourceLinked="1"/>
        <c:majorTickMark val="none"/>
        <c:minorTickMark val="none"/>
        <c:tickLblPos val="nextTo"/>
        <c:crossAx val="-1568319872"/>
        <c:crosses val="autoZero"/>
        <c:auto val="1"/>
        <c:lblAlgn val="ctr"/>
        <c:lblOffset val="100"/>
        <c:noMultiLvlLbl val="0"/>
      </c:catAx>
      <c:valAx>
        <c:axId val="-1568319872"/>
        <c:scaling>
          <c:orientation val="minMax"/>
        </c:scaling>
        <c:delete val="1"/>
        <c:axPos val="l"/>
        <c:numFmt formatCode="General" sourceLinked="1"/>
        <c:majorTickMark val="none"/>
        <c:minorTickMark val="none"/>
        <c:tickLblPos val="nextTo"/>
        <c:crossAx val="-1568328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8323136"/>
        <c:axId val="-1568315520"/>
      </c:barChart>
      <c:catAx>
        <c:axId val="-1568323136"/>
        <c:scaling>
          <c:orientation val="minMax"/>
        </c:scaling>
        <c:delete val="1"/>
        <c:axPos val="b"/>
        <c:numFmt formatCode="General" sourceLinked="1"/>
        <c:majorTickMark val="none"/>
        <c:minorTickMark val="none"/>
        <c:tickLblPos val="nextTo"/>
        <c:crossAx val="-1568315520"/>
        <c:crosses val="autoZero"/>
        <c:auto val="1"/>
        <c:lblAlgn val="ctr"/>
        <c:lblOffset val="100"/>
        <c:noMultiLvlLbl val="0"/>
      </c:catAx>
      <c:valAx>
        <c:axId val="-1568315520"/>
        <c:scaling>
          <c:orientation val="minMax"/>
        </c:scaling>
        <c:delete val="1"/>
        <c:axPos val="l"/>
        <c:numFmt formatCode="General" sourceLinked="1"/>
        <c:majorTickMark val="none"/>
        <c:minorTickMark val="none"/>
        <c:tickLblPos val="nextTo"/>
        <c:crossAx val="-1568323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8318784"/>
        <c:axId val="-1568322048"/>
      </c:barChart>
      <c:catAx>
        <c:axId val="-1568318784"/>
        <c:scaling>
          <c:orientation val="minMax"/>
        </c:scaling>
        <c:delete val="1"/>
        <c:axPos val="b"/>
        <c:numFmt formatCode="General" sourceLinked="1"/>
        <c:majorTickMark val="none"/>
        <c:minorTickMark val="none"/>
        <c:tickLblPos val="nextTo"/>
        <c:crossAx val="-1568322048"/>
        <c:crosses val="autoZero"/>
        <c:auto val="1"/>
        <c:lblAlgn val="ctr"/>
        <c:lblOffset val="100"/>
        <c:noMultiLvlLbl val="0"/>
      </c:catAx>
      <c:valAx>
        <c:axId val="-1568322048"/>
        <c:scaling>
          <c:orientation val="minMax"/>
        </c:scaling>
        <c:delete val="1"/>
        <c:axPos val="l"/>
        <c:numFmt formatCode="General" sourceLinked="1"/>
        <c:majorTickMark val="none"/>
        <c:minorTickMark val="none"/>
        <c:tickLblPos val="nextTo"/>
        <c:crossAx val="-1568318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8320960"/>
        <c:axId val="-1568320416"/>
      </c:barChart>
      <c:catAx>
        <c:axId val="-1568320960"/>
        <c:scaling>
          <c:orientation val="minMax"/>
        </c:scaling>
        <c:delete val="1"/>
        <c:axPos val="b"/>
        <c:numFmt formatCode="General" sourceLinked="1"/>
        <c:majorTickMark val="none"/>
        <c:minorTickMark val="none"/>
        <c:tickLblPos val="nextTo"/>
        <c:crossAx val="-1568320416"/>
        <c:crosses val="autoZero"/>
        <c:auto val="1"/>
        <c:lblAlgn val="ctr"/>
        <c:lblOffset val="100"/>
        <c:noMultiLvlLbl val="0"/>
      </c:catAx>
      <c:valAx>
        <c:axId val="-1568320416"/>
        <c:scaling>
          <c:orientation val="minMax"/>
        </c:scaling>
        <c:delete val="1"/>
        <c:axPos val="l"/>
        <c:numFmt formatCode="General" sourceLinked="1"/>
        <c:majorTickMark val="none"/>
        <c:minorTickMark val="none"/>
        <c:tickLblPos val="nextTo"/>
        <c:crossAx val="-1568320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1943440"/>
        <c:axId val="-1501934192"/>
      </c:barChart>
      <c:catAx>
        <c:axId val="-1501943440"/>
        <c:scaling>
          <c:orientation val="minMax"/>
        </c:scaling>
        <c:delete val="1"/>
        <c:axPos val="b"/>
        <c:numFmt formatCode="General" sourceLinked="1"/>
        <c:majorTickMark val="none"/>
        <c:minorTickMark val="none"/>
        <c:tickLblPos val="nextTo"/>
        <c:crossAx val="-1501934192"/>
        <c:crosses val="autoZero"/>
        <c:auto val="1"/>
        <c:lblAlgn val="ctr"/>
        <c:lblOffset val="100"/>
        <c:noMultiLvlLbl val="0"/>
      </c:catAx>
      <c:valAx>
        <c:axId val="-1501934192"/>
        <c:scaling>
          <c:orientation val="minMax"/>
        </c:scaling>
        <c:delete val="1"/>
        <c:axPos val="l"/>
        <c:numFmt formatCode="General" sourceLinked="1"/>
        <c:majorTickMark val="none"/>
        <c:minorTickMark val="none"/>
        <c:tickLblPos val="nextTo"/>
        <c:crossAx val="-1501943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3595168"/>
        <c:axId val="-1503596256"/>
      </c:barChart>
      <c:catAx>
        <c:axId val="-1503595168"/>
        <c:scaling>
          <c:orientation val="minMax"/>
        </c:scaling>
        <c:delete val="1"/>
        <c:axPos val="b"/>
        <c:numFmt formatCode="General" sourceLinked="1"/>
        <c:majorTickMark val="none"/>
        <c:minorTickMark val="none"/>
        <c:tickLblPos val="nextTo"/>
        <c:crossAx val="-1503596256"/>
        <c:crosses val="autoZero"/>
        <c:auto val="1"/>
        <c:lblAlgn val="ctr"/>
        <c:lblOffset val="100"/>
        <c:noMultiLvlLbl val="0"/>
      </c:catAx>
      <c:valAx>
        <c:axId val="-1503596256"/>
        <c:scaling>
          <c:orientation val="minMax"/>
        </c:scaling>
        <c:delete val="1"/>
        <c:axPos val="l"/>
        <c:numFmt formatCode="General" sourceLinked="1"/>
        <c:majorTickMark val="none"/>
        <c:minorTickMark val="none"/>
        <c:tickLblPos val="nextTo"/>
        <c:crossAx val="-1503595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3586464"/>
        <c:axId val="-1503591904"/>
      </c:barChart>
      <c:catAx>
        <c:axId val="-1503586464"/>
        <c:scaling>
          <c:orientation val="minMax"/>
        </c:scaling>
        <c:delete val="1"/>
        <c:axPos val="b"/>
        <c:numFmt formatCode="General" sourceLinked="1"/>
        <c:majorTickMark val="none"/>
        <c:minorTickMark val="none"/>
        <c:tickLblPos val="nextTo"/>
        <c:crossAx val="-1503591904"/>
        <c:crosses val="autoZero"/>
        <c:auto val="1"/>
        <c:lblAlgn val="ctr"/>
        <c:lblOffset val="100"/>
        <c:noMultiLvlLbl val="0"/>
      </c:catAx>
      <c:valAx>
        <c:axId val="-1503591904"/>
        <c:scaling>
          <c:orientation val="minMax"/>
        </c:scaling>
        <c:delete val="1"/>
        <c:axPos val="l"/>
        <c:numFmt formatCode="General" sourceLinked="1"/>
        <c:majorTickMark val="none"/>
        <c:minorTickMark val="none"/>
        <c:tickLblPos val="nextTo"/>
        <c:crossAx val="-1503586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3590816"/>
        <c:axId val="-1503593536"/>
      </c:barChart>
      <c:catAx>
        <c:axId val="-1503590816"/>
        <c:scaling>
          <c:orientation val="minMax"/>
        </c:scaling>
        <c:delete val="1"/>
        <c:axPos val="b"/>
        <c:numFmt formatCode="General" sourceLinked="1"/>
        <c:majorTickMark val="none"/>
        <c:minorTickMark val="none"/>
        <c:tickLblPos val="nextTo"/>
        <c:crossAx val="-1503593536"/>
        <c:crosses val="autoZero"/>
        <c:auto val="1"/>
        <c:lblAlgn val="ctr"/>
        <c:lblOffset val="100"/>
        <c:noMultiLvlLbl val="0"/>
      </c:catAx>
      <c:valAx>
        <c:axId val="-1503593536"/>
        <c:scaling>
          <c:orientation val="minMax"/>
        </c:scaling>
        <c:delete val="1"/>
        <c:axPos val="l"/>
        <c:numFmt formatCode="General" sourceLinked="1"/>
        <c:majorTickMark val="none"/>
        <c:minorTickMark val="none"/>
        <c:tickLblPos val="nextTo"/>
        <c:crossAx val="-1503590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3597344"/>
        <c:axId val="-1503592992"/>
      </c:barChart>
      <c:catAx>
        <c:axId val="-1503597344"/>
        <c:scaling>
          <c:orientation val="minMax"/>
        </c:scaling>
        <c:delete val="1"/>
        <c:axPos val="b"/>
        <c:numFmt formatCode="General" sourceLinked="1"/>
        <c:majorTickMark val="none"/>
        <c:minorTickMark val="none"/>
        <c:tickLblPos val="nextTo"/>
        <c:crossAx val="-1503592992"/>
        <c:crosses val="autoZero"/>
        <c:auto val="1"/>
        <c:lblAlgn val="ctr"/>
        <c:lblOffset val="100"/>
        <c:noMultiLvlLbl val="0"/>
      </c:catAx>
      <c:valAx>
        <c:axId val="-1503592992"/>
        <c:scaling>
          <c:orientation val="minMax"/>
        </c:scaling>
        <c:delete val="1"/>
        <c:axPos val="l"/>
        <c:numFmt formatCode="General" sourceLinked="1"/>
        <c:majorTickMark val="none"/>
        <c:minorTickMark val="none"/>
        <c:tickLblPos val="nextTo"/>
        <c:crossAx val="-1503597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3591360"/>
        <c:axId val="-1503589184"/>
      </c:barChart>
      <c:catAx>
        <c:axId val="-1503591360"/>
        <c:scaling>
          <c:orientation val="minMax"/>
        </c:scaling>
        <c:delete val="1"/>
        <c:axPos val="b"/>
        <c:numFmt formatCode="General" sourceLinked="1"/>
        <c:majorTickMark val="none"/>
        <c:minorTickMark val="none"/>
        <c:tickLblPos val="nextTo"/>
        <c:crossAx val="-1503589184"/>
        <c:crosses val="autoZero"/>
        <c:auto val="1"/>
        <c:lblAlgn val="ctr"/>
        <c:lblOffset val="100"/>
        <c:noMultiLvlLbl val="0"/>
      </c:catAx>
      <c:valAx>
        <c:axId val="-1503589184"/>
        <c:scaling>
          <c:orientation val="minMax"/>
        </c:scaling>
        <c:delete val="1"/>
        <c:axPos val="l"/>
        <c:numFmt formatCode="General" sourceLinked="1"/>
        <c:majorTickMark val="none"/>
        <c:minorTickMark val="none"/>
        <c:tickLblPos val="nextTo"/>
        <c:crossAx val="-15035913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72983200"/>
        <c:axId val="-1572990816"/>
      </c:barChart>
      <c:catAx>
        <c:axId val="-1572983200"/>
        <c:scaling>
          <c:orientation val="minMax"/>
        </c:scaling>
        <c:delete val="1"/>
        <c:axPos val="b"/>
        <c:numFmt formatCode="General" sourceLinked="1"/>
        <c:majorTickMark val="none"/>
        <c:minorTickMark val="none"/>
        <c:tickLblPos val="nextTo"/>
        <c:crossAx val="-1572990816"/>
        <c:crosses val="autoZero"/>
        <c:auto val="1"/>
        <c:lblAlgn val="ctr"/>
        <c:lblOffset val="100"/>
        <c:noMultiLvlLbl val="0"/>
      </c:catAx>
      <c:valAx>
        <c:axId val="-1572990816"/>
        <c:scaling>
          <c:orientation val="minMax"/>
        </c:scaling>
        <c:delete val="1"/>
        <c:axPos val="l"/>
        <c:numFmt formatCode="General" sourceLinked="1"/>
        <c:majorTickMark val="none"/>
        <c:minorTickMark val="none"/>
        <c:tickLblPos val="nextTo"/>
        <c:crossAx val="-1572983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72993536"/>
        <c:axId val="-1572994080"/>
      </c:barChart>
      <c:catAx>
        <c:axId val="-1572993536"/>
        <c:scaling>
          <c:orientation val="minMax"/>
        </c:scaling>
        <c:delete val="1"/>
        <c:axPos val="b"/>
        <c:numFmt formatCode="General" sourceLinked="1"/>
        <c:majorTickMark val="none"/>
        <c:minorTickMark val="none"/>
        <c:tickLblPos val="nextTo"/>
        <c:crossAx val="-1572994080"/>
        <c:crosses val="autoZero"/>
        <c:auto val="1"/>
        <c:lblAlgn val="ctr"/>
        <c:lblOffset val="100"/>
        <c:noMultiLvlLbl val="0"/>
      </c:catAx>
      <c:valAx>
        <c:axId val="-1572994080"/>
        <c:scaling>
          <c:orientation val="minMax"/>
        </c:scaling>
        <c:delete val="1"/>
        <c:axPos val="l"/>
        <c:numFmt formatCode="General" sourceLinked="1"/>
        <c:majorTickMark val="none"/>
        <c:minorTickMark val="none"/>
        <c:tickLblPos val="nextTo"/>
        <c:crossAx val="-1572993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72979936"/>
        <c:axId val="-1572988640"/>
      </c:barChart>
      <c:catAx>
        <c:axId val="-1572979936"/>
        <c:scaling>
          <c:orientation val="minMax"/>
        </c:scaling>
        <c:delete val="1"/>
        <c:axPos val="b"/>
        <c:numFmt formatCode="General" sourceLinked="1"/>
        <c:majorTickMark val="none"/>
        <c:minorTickMark val="none"/>
        <c:tickLblPos val="nextTo"/>
        <c:crossAx val="-1572988640"/>
        <c:crosses val="autoZero"/>
        <c:auto val="1"/>
        <c:lblAlgn val="ctr"/>
        <c:lblOffset val="100"/>
        <c:noMultiLvlLbl val="0"/>
      </c:catAx>
      <c:valAx>
        <c:axId val="-1572988640"/>
        <c:scaling>
          <c:orientation val="minMax"/>
        </c:scaling>
        <c:delete val="1"/>
        <c:axPos val="l"/>
        <c:numFmt formatCode="General" sourceLinked="1"/>
        <c:majorTickMark val="none"/>
        <c:minorTickMark val="none"/>
        <c:tickLblPos val="nextTo"/>
        <c:crossAx val="-157297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70125296"/>
        <c:axId val="-1570121488"/>
      </c:barChart>
      <c:catAx>
        <c:axId val="-1570125296"/>
        <c:scaling>
          <c:orientation val="minMax"/>
        </c:scaling>
        <c:delete val="1"/>
        <c:axPos val="b"/>
        <c:numFmt formatCode="General" sourceLinked="1"/>
        <c:majorTickMark val="none"/>
        <c:minorTickMark val="none"/>
        <c:tickLblPos val="nextTo"/>
        <c:crossAx val="-1570121488"/>
        <c:crosses val="autoZero"/>
        <c:auto val="1"/>
        <c:lblAlgn val="ctr"/>
        <c:lblOffset val="100"/>
        <c:noMultiLvlLbl val="0"/>
      </c:catAx>
      <c:valAx>
        <c:axId val="-1570121488"/>
        <c:scaling>
          <c:orientation val="minMax"/>
        </c:scaling>
        <c:delete val="1"/>
        <c:axPos val="l"/>
        <c:numFmt formatCode="General" sourceLinked="1"/>
        <c:majorTickMark val="none"/>
        <c:minorTickMark val="none"/>
        <c:tickLblPos val="nextTo"/>
        <c:crossAx val="-15701252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70122576"/>
        <c:axId val="-1570120400"/>
      </c:barChart>
      <c:catAx>
        <c:axId val="-1570122576"/>
        <c:scaling>
          <c:orientation val="minMax"/>
        </c:scaling>
        <c:delete val="1"/>
        <c:axPos val="b"/>
        <c:numFmt formatCode="General" sourceLinked="1"/>
        <c:majorTickMark val="none"/>
        <c:minorTickMark val="none"/>
        <c:tickLblPos val="nextTo"/>
        <c:crossAx val="-1570120400"/>
        <c:crosses val="autoZero"/>
        <c:auto val="1"/>
        <c:lblAlgn val="ctr"/>
        <c:lblOffset val="100"/>
        <c:noMultiLvlLbl val="0"/>
      </c:catAx>
      <c:valAx>
        <c:axId val="-1570120400"/>
        <c:scaling>
          <c:orientation val="minMax"/>
        </c:scaling>
        <c:delete val="1"/>
        <c:axPos val="l"/>
        <c:numFmt formatCode="General" sourceLinked="1"/>
        <c:majorTickMark val="none"/>
        <c:minorTickMark val="none"/>
        <c:tickLblPos val="nextTo"/>
        <c:crossAx val="-1570122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1932560"/>
        <c:axId val="-1501947792"/>
      </c:barChart>
      <c:catAx>
        <c:axId val="-1501932560"/>
        <c:scaling>
          <c:orientation val="minMax"/>
        </c:scaling>
        <c:delete val="1"/>
        <c:axPos val="b"/>
        <c:numFmt formatCode="General" sourceLinked="1"/>
        <c:majorTickMark val="none"/>
        <c:minorTickMark val="none"/>
        <c:tickLblPos val="nextTo"/>
        <c:crossAx val="-1501947792"/>
        <c:crosses val="autoZero"/>
        <c:auto val="1"/>
        <c:lblAlgn val="ctr"/>
        <c:lblOffset val="100"/>
        <c:noMultiLvlLbl val="0"/>
      </c:catAx>
      <c:valAx>
        <c:axId val="-1501947792"/>
        <c:scaling>
          <c:orientation val="minMax"/>
        </c:scaling>
        <c:delete val="1"/>
        <c:axPos val="l"/>
        <c:numFmt formatCode="General" sourceLinked="1"/>
        <c:majorTickMark val="none"/>
        <c:minorTickMark val="none"/>
        <c:tickLblPos val="nextTo"/>
        <c:crossAx val="-1501932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70129648"/>
        <c:axId val="-1570118768"/>
      </c:barChart>
      <c:catAx>
        <c:axId val="-1570129648"/>
        <c:scaling>
          <c:orientation val="minMax"/>
        </c:scaling>
        <c:delete val="1"/>
        <c:axPos val="b"/>
        <c:numFmt formatCode="General" sourceLinked="1"/>
        <c:majorTickMark val="none"/>
        <c:minorTickMark val="none"/>
        <c:tickLblPos val="nextTo"/>
        <c:crossAx val="-1570118768"/>
        <c:crosses val="autoZero"/>
        <c:auto val="1"/>
        <c:lblAlgn val="ctr"/>
        <c:lblOffset val="100"/>
        <c:noMultiLvlLbl val="0"/>
      </c:catAx>
      <c:valAx>
        <c:axId val="-1570118768"/>
        <c:scaling>
          <c:orientation val="minMax"/>
        </c:scaling>
        <c:delete val="1"/>
        <c:axPos val="l"/>
        <c:numFmt formatCode="General" sourceLinked="1"/>
        <c:majorTickMark val="none"/>
        <c:minorTickMark val="none"/>
        <c:tickLblPos val="nextTo"/>
        <c:crossAx val="-1570129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dirty="0" smtClean="0"/>
              <a:t>Activeness (Class C, camera/note</a:t>
            </a:r>
            <a:r>
              <a:rPr lang="en-US" baseline="0" dirty="0" smtClean="0"/>
              <a:t> excluded</a:t>
            </a:r>
            <a:r>
              <a:rPr lang="en-US" dirty="0" smtClean="0"/>
              <a:t>)</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'Class C'!$A$1:$A$15</c:f>
              <c:numCache>
                <c:formatCode>General</c:formatCode>
                <c:ptCount val="15"/>
                <c:pt idx="0">
                  <c:v>9.4291754756871002E-2</c:v>
                </c:pt>
                <c:pt idx="1">
                  <c:v>8.1041437477080994E-2</c:v>
                </c:pt>
                <c:pt idx="2">
                  <c:v>9.1126144050935096E-2</c:v>
                </c:pt>
                <c:pt idx="3">
                  <c:v>5.2408285500374303E-2</c:v>
                </c:pt>
                <c:pt idx="4">
                  <c:v>0.11162971606378801</c:v>
                </c:pt>
                <c:pt idx="5">
                  <c:v>8.3146905294556303E-2</c:v>
                </c:pt>
                <c:pt idx="6">
                  <c:v>9.4424094424094399E-2</c:v>
                </c:pt>
                <c:pt idx="7">
                  <c:v>0.116008105369807</c:v>
                </c:pt>
                <c:pt idx="8">
                  <c:v>7.23132241310427E-2</c:v>
                </c:pt>
                <c:pt idx="9">
                  <c:v>5.89777195281782E-2</c:v>
                </c:pt>
                <c:pt idx="10">
                  <c:v>1.60771704180064E-3</c:v>
                </c:pt>
              </c:numCache>
            </c:numRef>
          </c:val>
          <c:smooth val="0"/>
        </c:ser>
        <c:ser>
          <c:idx val="1"/>
          <c:order val="1"/>
          <c:spPr>
            <a:ln w="28575" cap="rnd">
              <a:solidFill>
                <a:schemeClr val="accent2"/>
              </a:solidFill>
              <a:round/>
            </a:ln>
            <a:effectLst/>
          </c:spPr>
          <c:marker>
            <c:symbol val="none"/>
          </c:marker>
          <c:val>
            <c:numRef>
              <c:f>'Class C'!$A$1:$A$15</c:f>
              <c:numCache>
                <c:formatCode>General</c:formatCode>
                <c:ptCount val="15"/>
                <c:pt idx="0">
                  <c:v>9.4291754756871002E-2</c:v>
                </c:pt>
                <c:pt idx="1">
                  <c:v>8.1041437477080994E-2</c:v>
                </c:pt>
                <c:pt idx="2">
                  <c:v>9.1126144050935096E-2</c:v>
                </c:pt>
                <c:pt idx="3">
                  <c:v>5.2408285500374303E-2</c:v>
                </c:pt>
                <c:pt idx="4">
                  <c:v>0.11162971606378801</c:v>
                </c:pt>
                <c:pt idx="5">
                  <c:v>8.3146905294556303E-2</c:v>
                </c:pt>
                <c:pt idx="6">
                  <c:v>9.4424094424094399E-2</c:v>
                </c:pt>
                <c:pt idx="7">
                  <c:v>0.116008105369807</c:v>
                </c:pt>
                <c:pt idx="8">
                  <c:v>7.23132241310427E-2</c:v>
                </c:pt>
                <c:pt idx="9">
                  <c:v>5.89777195281782E-2</c:v>
                </c:pt>
                <c:pt idx="10">
                  <c:v>1.60771704180064E-3</c:v>
                </c:pt>
              </c:numCache>
            </c:numRef>
          </c:val>
          <c:smooth val="0"/>
        </c:ser>
        <c:ser>
          <c:idx val="2"/>
          <c:order val="2"/>
          <c:spPr>
            <a:ln w="28575" cap="rnd">
              <a:solidFill>
                <a:schemeClr val="accent3"/>
              </a:solidFill>
              <a:round/>
            </a:ln>
            <a:effectLst/>
          </c:spPr>
          <c:marker>
            <c:symbol val="none"/>
          </c:marker>
          <c:val>
            <c:numRef>
              <c:f>'Class C'!$B$1:$B$15</c:f>
              <c:numCache>
                <c:formatCode>General</c:formatCode>
                <c:ptCount val="15"/>
                <c:pt idx="0">
                  <c:v>8.8459811405478206E-2</c:v>
                </c:pt>
                <c:pt idx="1">
                  <c:v>6.8778979907264295E-2</c:v>
                </c:pt>
                <c:pt idx="2">
                  <c:v>1.5836230204712198E-2</c:v>
                </c:pt>
                <c:pt idx="3">
                  <c:v>6.3392209049116799E-2</c:v>
                </c:pt>
                <c:pt idx="4">
                  <c:v>1.9915509957754901E-2</c:v>
                </c:pt>
                <c:pt idx="5">
                  <c:v>0.103825136612021</c:v>
                </c:pt>
                <c:pt idx="6">
                  <c:v>8.6705202312138699E-2</c:v>
                </c:pt>
                <c:pt idx="7">
                  <c:v>3.7974683544303799E-2</c:v>
                </c:pt>
                <c:pt idx="8">
                  <c:v>5.3197848176927597E-2</c:v>
                </c:pt>
                <c:pt idx="9">
                  <c:v>0.10211879124695999</c:v>
                </c:pt>
                <c:pt idx="10">
                  <c:v>6.8684516880093097E-2</c:v>
                </c:pt>
                <c:pt idx="11">
                  <c:v>3.7826961770623703E-2</c:v>
                </c:pt>
                <c:pt idx="12">
                  <c:v>1.51748971193415E-2</c:v>
                </c:pt>
              </c:numCache>
            </c:numRef>
          </c:val>
          <c:smooth val="0"/>
        </c:ser>
        <c:ser>
          <c:idx val="3"/>
          <c:order val="3"/>
          <c:spPr>
            <a:ln w="28575" cap="rnd">
              <a:solidFill>
                <a:schemeClr val="accent4"/>
              </a:solidFill>
              <a:round/>
            </a:ln>
            <a:effectLst/>
          </c:spPr>
          <c:marker>
            <c:symbol val="none"/>
          </c:marker>
          <c:val>
            <c:numRef>
              <c:f>'Class C'!$C$1:$C$15</c:f>
              <c:numCache>
                <c:formatCode>General</c:formatCode>
                <c:ptCount val="15"/>
                <c:pt idx="0">
                  <c:v>8.5650224215246595E-2</c:v>
                </c:pt>
                <c:pt idx="1">
                  <c:v>4.7189451769604401E-2</c:v>
                </c:pt>
                <c:pt idx="2">
                  <c:v>6.8917018284106804E-2</c:v>
                </c:pt>
                <c:pt idx="3">
                  <c:v>7.0441373160945106E-2</c:v>
                </c:pt>
                <c:pt idx="4">
                  <c:v>0.117246596066565</c:v>
                </c:pt>
                <c:pt idx="5">
                  <c:v>5.8823529411764698E-2</c:v>
                </c:pt>
                <c:pt idx="6">
                  <c:v>7.6178960096735193E-2</c:v>
                </c:pt>
                <c:pt idx="7">
                  <c:v>4.8766328011611002E-2</c:v>
                </c:pt>
                <c:pt idx="8">
                  <c:v>8.8585434173669403E-2</c:v>
                </c:pt>
                <c:pt idx="9">
                  <c:v>8.0578512396694196E-2</c:v>
                </c:pt>
                <c:pt idx="10">
                  <c:v>0.102911029110291</c:v>
                </c:pt>
                <c:pt idx="11">
                  <c:v>9.8723975822699803E-2</c:v>
                </c:pt>
              </c:numCache>
            </c:numRef>
          </c:val>
          <c:smooth val="0"/>
        </c:ser>
        <c:ser>
          <c:idx val="4"/>
          <c:order val="4"/>
          <c:spPr>
            <a:ln w="28575" cap="rnd">
              <a:solidFill>
                <a:schemeClr val="accent5"/>
              </a:solidFill>
              <a:round/>
            </a:ln>
            <a:effectLst/>
          </c:spPr>
          <c:marker>
            <c:symbol val="none"/>
          </c:marker>
          <c:val>
            <c:numRef>
              <c:f>'Class C'!$D$1:$D$15</c:f>
              <c:numCache>
                <c:formatCode>General</c:formatCode>
                <c:ptCount val="15"/>
                <c:pt idx="0">
                  <c:v>8.4391642769356803E-2</c:v>
                </c:pt>
                <c:pt idx="1">
                  <c:v>9.0023382696804294E-2</c:v>
                </c:pt>
                <c:pt idx="2">
                  <c:v>0.14223826714801399</c:v>
                </c:pt>
                <c:pt idx="3">
                  <c:v>0.12154432793136299</c:v>
                </c:pt>
                <c:pt idx="4">
                  <c:v>6.4024390243902399E-2</c:v>
                </c:pt>
                <c:pt idx="5">
                  <c:v>0.298148148148148</c:v>
                </c:pt>
                <c:pt idx="6">
                  <c:v>0.16056572379367701</c:v>
                </c:pt>
                <c:pt idx="7">
                  <c:v>0</c:v>
                </c:pt>
                <c:pt idx="8">
                  <c:v>9.7282394643560394E-2</c:v>
                </c:pt>
                <c:pt idx="9">
                  <c:v>9.8564593301435396E-2</c:v>
                </c:pt>
                <c:pt idx="10">
                  <c:v>9.9819168173598496E-2</c:v>
                </c:pt>
                <c:pt idx="11">
                  <c:v>5.0359712230215799E-2</c:v>
                </c:pt>
                <c:pt idx="12">
                  <c:v>4.8702594810379203E-2</c:v>
                </c:pt>
                <c:pt idx="13">
                  <c:v>6.7510548523206704E-2</c:v>
                </c:pt>
              </c:numCache>
            </c:numRef>
          </c:val>
          <c:smooth val="0"/>
        </c:ser>
        <c:ser>
          <c:idx val="5"/>
          <c:order val="5"/>
          <c:spPr>
            <a:ln w="28575" cap="rnd">
              <a:solidFill>
                <a:schemeClr val="accent6"/>
              </a:solidFill>
              <a:round/>
            </a:ln>
            <a:effectLst/>
          </c:spPr>
          <c:marker>
            <c:symbol val="none"/>
          </c:marker>
          <c:val>
            <c:numRef>
              <c:f>'Class C'!$E$1:$E$15</c:f>
              <c:numCache>
                <c:formatCode>General</c:formatCode>
                <c:ptCount val="15"/>
                <c:pt idx="0">
                  <c:v>0.10188989317994999</c:v>
                </c:pt>
                <c:pt idx="1">
                  <c:v>7.7906976744185993E-2</c:v>
                </c:pt>
                <c:pt idx="2">
                  <c:v>0.155055376920328</c:v>
                </c:pt>
                <c:pt idx="3">
                  <c:v>8.3845063769485098E-2</c:v>
                </c:pt>
                <c:pt idx="4">
                  <c:v>9.8881270299530796E-2</c:v>
                </c:pt>
                <c:pt idx="5">
                  <c:v>4.1591320072332703E-2</c:v>
                </c:pt>
                <c:pt idx="6">
                  <c:v>6.6159695817490496E-2</c:v>
                </c:pt>
                <c:pt idx="7">
                  <c:v>0</c:v>
                </c:pt>
                <c:pt idx="8">
                  <c:v>7.6039603960395996E-2</c:v>
                </c:pt>
                <c:pt idx="9">
                  <c:v>5.6828597616865199E-2</c:v>
                </c:pt>
                <c:pt idx="10">
                  <c:v>2.6807760141093401E-2</c:v>
                </c:pt>
                <c:pt idx="11">
                  <c:v>5.90390879478827E-2</c:v>
                </c:pt>
                <c:pt idx="12">
                  <c:v>2.3838882038635399E-2</c:v>
                </c:pt>
                <c:pt idx="13">
                  <c:v>5.30066815144766E-2</c:v>
                </c:pt>
              </c:numCache>
            </c:numRef>
          </c:val>
          <c:smooth val="0"/>
        </c:ser>
        <c:ser>
          <c:idx val="6"/>
          <c:order val="6"/>
          <c:spPr>
            <a:ln w="28575" cap="rnd">
              <a:solidFill>
                <a:schemeClr val="accent1">
                  <a:lumMod val="60000"/>
                </a:schemeClr>
              </a:solidFill>
              <a:round/>
            </a:ln>
            <a:effectLst/>
          </c:spPr>
          <c:marker>
            <c:symbol val="none"/>
          </c:marker>
          <c:val>
            <c:numRef>
              <c:f>'Class C'!$F$1:$F$15</c:f>
              <c:numCache>
                <c:formatCode>General</c:formatCode>
                <c:ptCount val="15"/>
                <c:pt idx="0">
                  <c:v>0.18439142741609299</c:v>
                </c:pt>
                <c:pt idx="1">
                  <c:v>9.5575221238937996E-2</c:v>
                </c:pt>
                <c:pt idx="2">
                  <c:v>1.8545632015617299E-2</c:v>
                </c:pt>
                <c:pt idx="3">
                  <c:v>0.119756427604871</c:v>
                </c:pt>
                <c:pt idx="4">
                  <c:v>2.1538461538461499E-2</c:v>
                </c:pt>
                <c:pt idx="5">
                  <c:v>1.5810276679841799E-2</c:v>
                </c:pt>
                <c:pt idx="6">
                  <c:v>0.15226939970717401</c:v>
                </c:pt>
                <c:pt idx="7">
                  <c:v>0</c:v>
                </c:pt>
                <c:pt idx="8">
                  <c:v>7.7745383867832807E-2</c:v>
                </c:pt>
                <c:pt idx="9">
                  <c:v>0.13567662565905</c:v>
                </c:pt>
                <c:pt idx="10">
                  <c:v>4.1693811074918499E-2</c:v>
                </c:pt>
                <c:pt idx="11">
                  <c:v>4.6717680225533603E-2</c:v>
                </c:pt>
                <c:pt idx="12">
                  <c:v>7.5095335875623295E-2</c:v>
                </c:pt>
              </c:numCache>
            </c:numRef>
          </c:val>
          <c:smooth val="0"/>
        </c:ser>
        <c:ser>
          <c:idx val="7"/>
          <c:order val="7"/>
          <c:spPr>
            <a:ln w="28575" cap="rnd">
              <a:solidFill>
                <a:schemeClr val="accent2">
                  <a:lumMod val="60000"/>
                </a:schemeClr>
              </a:solidFill>
              <a:round/>
            </a:ln>
            <a:effectLst/>
          </c:spPr>
          <c:marker>
            <c:symbol val="none"/>
          </c:marker>
          <c:val>
            <c:numRef>
              <c:f>'Class C'!$G$1:$G$15</c:f>
              <c:numCache>
                <c:formatCode>General</c:formatCode>
                <c:ptCount val="15"/>
                <c:pt idx="0">
                  <c:v>2.7139874739039602E-2</c:v>
                </c:pt>
                <c:pt idx="1">
                  <c:v>0.106772908366533</c:v>
                </c:pt>
                <c:pt idx="2">
                  <c:v>0.109154929577464</c:v>
                </c:pt>
                <c:pt idx="3">
                  <c:v>6.2592592592592505E-2</c:v>
                </c:pt>
                <c:pt idx="4">
                  <c:v>0.110511496949788</c:v>
                </c:pt>
                <c:pt idx="5">
                  <c:v>0.11423290203327099</c:v>
                </c:pt>
                <c:pt idx="6">
                  <c:v>3.5714285714285698E-2</c:v>
                </c:pt>
                <c:pt idx="7">
                  <c:v>9.2360319270239397E-2</c:v>
                </c:pt>
                <c:pt idx="8">
                  <c:v>0.118014849550605</c:v>
                </c:pt>
                <c:pt idx="9">
                  <c:v>0.14363010329562201</c:v>
                </c:pt>
                <c:pt idx="10">
                  <c:v>0.100659493231516</c:v>
                </c:pt>
                <c:pt idx="11">
                  <c:v>0.111343804537521</c:v>
                </c:pt>
                <c:pt idx="12">
                  <c:v>0.14856046065259099</c:v>
                </c:pt>
                <c:pt idx="13">
                  <c:v>7.2249589490968796E-2</c:v>
                </c:pt>
                <c:pt idx="14">
                  <c:v>2.2222222222222199E-2</c:v>
                </c:pt>
              </c:numCache>
            </c:numRef>
          </c:val>
          <c:smooth val="0"/>
        </c:ser>
        <c:ser>
          <c:idx val="8"/>
          <c:order val="8"/>
          <c:spPr>
            <a:ln w="28575" cap="rnd">
              <a:solidFill>
                <a:schemeClr val="accent3">
                  <a:lumMod val="60000"/>
                </a:schemeClr>
              </a:solidFill>
              <a:round/>
            </a:ln>
            <a:effectLst/>
          </c:spPr>
          <c:marker>
            <c:symbol val="none"/>
          </c:marker>
          <c:val>
            <c:numRef>
              <c:f>'Class C'!$H$1:$H$15</c:f>
              <c:numCache>
                <c:formatCode>General</c:formatCode>
                <c:ptCount val="15"/>
                <c:pt idx="0">
                  <c:v>6.6088393225939596E-2</c:v>
                </c:pt>
                <c:pt idx="1">
                  <c:v>0.17289543223858</c:v>
                </c:pt>
                <c:pt idx="2">
                  <c:v>7.6551467855815597E-2</c:v>
                </c:pt>
                <c:pt idx="3">
                  <c:v>0.115431645879188</c:v>
                </c:pt>
                <c:pt idx="4">
                  <c:v>7.1076417419884894E-2</c:v>
                </c:pt>
                <c:pt idx="5">
                  <c:v>9.5327807083647298E-2</c:v>
                </c:pt>
                <c:pt idx="6">
                  <c:v>0.143446001648804</c:v>
                </c:pt>
                <c:pt idx="7">
                  <c:v>6.7006269592476395E-2</c:v>
                </c:pt>
                <c:pt idx="8">
                  <c:v>8.1934846989141094E-2</c:v>
                </c:pt>
                <c:pt idx="9">
                  <c:v>8.6636267976148706E-2</c:v>
                </c:pt>
                <c:pt idx="10">
                  <c:v>6.2066306861989197E-2</c:v>
                </c:pt>
                <c:pt idx="11">
                  <c:v>2.0245398773006101E-2</c:v>
                </c:pt>
              </c:numCache>
            </c:numRef>
          </c:val>
          <c:smooth val="0"/>
        </c:ser>
        <c:ser>
          <c:idx val="9"/>
          <c:order val="9"/>
          <c:spPr>
            <a:ln w="28575" cap="rnd">
              <a:solidFill>
                <a:schemeClr val="accent4">
                  <a:lumMod val="60000"/>
                </a:schemeClr>
              </a:solidFill>
              <a:round/>
            </a:ln>
            <a:effectLst/>
          </c:spPr>
          <c:marker>
            <c:symbol val="none"/>
          </c:marker>
          <c:val>
            <c:numRef>
              <c:f>'Class C'!$I$1:$I$15</c:f>
              <c:numCache>
                <c:formatCode>General</c:formatCode>
                <c:ptCount val="15"/>
                <c:pt idx="0">
                  <c:v>6.2246278755074401E-2</c:v>
                </c:pt>
                <c:pt idx="1">
                  <c:v>3.9162466072120899E-2</c:v>
                </c:pt>
                <c:pt idx="2">
                  <c:v>4.4649446494464902E-2</c:v>
                </c:pt>
                <c:pt idx="3">
                  <c:v>9.8937426210153404E-2</c:v>
                </c:pt>
                <c:pt idx="4">
                  <c:v>7.76846915460776E-2</c:v>
                </c:pt>
                <c:pt idx="5">
                  <c:v>5.9907834101382403E-2</c:v>
                </c:pt>
                <c:pt idx="6">
                  <c:v>7.5572519083969406E-2</c:v>
                </c:pt>
                <c:pt idx="7">
                  <c:v>1.47058823529411E-2</c:v>
                </c:pt>
                <c:pt idx="8">
                  <c:v>0.136150234741784</c:v>
                </c:pt>
                <c:pt idx="9">
                  <c:v>0.15501222493887501</c:v>
                </c:pt>
                <c:pt idx="10">
                  <c:v>6.0299756012547903E-2</c:v>
                </c:pt>
                <c:pt idx="11">
                  <c:v>7.7850499483293104E-2</c:v>
                </c:pt>
                <c:pt idx="12">
                  <c:v>7.6982892690513199E-2</c:v>
                </c:pt>
                <c:pt idx="13">
                  <c:v>9.2432950191570801E-2</c:v>
                </c:pt>
              </c:numCache>
            </c:numRef>
          </c:val>
          <c:smooth val="0"/>
        </c:ser>
        <c:ser>
          <c:idx val="10"/>
          <c:order val="10"/>
          <c:spPr>
            <a:ln w="28575" cap="rnd">
              <a:solidFill>
                <a:schemeClr val="accent5">
                  <a:lumMod val="60000"/>
                </a:schemeClr>
              </a:solidFill>
              <a:round/>
            </a:ln>
            <a:effectLst/>
          </c:spPr>
          <c:marker>
            <c:symbol val="none"/>
          </c:marker>
          <c:val>
            <c:numRef>
              <c:f>'Class C'!$J$1:$J$15</c:f>
              <c:numCache>
                <c:formatCode>General</c:formatCode>
                <c:ptCount val="15"/>
                <c:pt idx="0">
                  <c:v>0.107561665992721</c:v>
                </c:pt>
                <c:pt idx="1">
                  <c:v>9.2006033182503694E-2</c:v>
                </c:pt>
                <c:pt idx="2">
                  <c:v>0.15858208955223799</c:v>
                </c:pt>
                <c:pt idx="3">
                  <c:v>0.129663330300272</c:v>
                </c:pt>
                <c:pt idx="4">
                  <c:v>0.18590211833455</c:v>
                </c:pt>
                <c:pt idx="5">
                  <c:v>0.190588235294117</c:v>
                </c:pt>
                <c:pt idx="6">
                  <c:v>0.175357443229604</c:v>
                </c:pt>
                <c:pt idx="7">
                  <c:v>0</c:v>
                </c:pt>
                <c:pt idx="8">
                  <c:v>0.16483979763912299</c:v>
                </c:pt>
                <c:pt idx="9">
                  <c:v>0.12210127780407</c:v>
                </c:pt>
                <c:pt idx="10">
                  <c:v>0.162547859380438</c:v>
                </c:pt>
                <c:pt idx="11">
                  <c:v>9.5481049562682205E-2</c:v>
                </c:pt>
                <c:pt idx="12">
                  <c:v>8.6770428015564199E-2</c:v>
                </c:pt>
                <c:pt idx="13">
                  <c:v>0.14108472172988301</c:v>
                </c:pt>
              </c:numCache>
            </c:numRef>
          </c:val>
          <c:smooth val="0"/>
        </c:ser>
        <c:ser>
          <c:idx val="11"/>
          <c:order val="11"/>
          <c:spPr>
            <a:ln w="28575" cap="rnd">
              <a:solidFill>
                <a:schemeClr val="accent6">
                  <a:lumMod val="60000"/>
                </a:schemeClr>
              </a:solidFill>
              <a:round/>
            </a:ln>
            <a:effectLst/>
          </c:spPr>
          <c:marker>
            <c:symbol val="none"/>
          </c:marker>
          <c:val>
            <c:numRef>
              <c:f>'Class C'!$K$1:$K$15</c:f>
              <c:numCache>
                <c:formatCode>General</c:formatCode>
                <c:ptCount val="15"/>
                <c:pt idx="0">
                  <c:v>0.106837606837606</c:v>
                </c:pt>
                <c:pt idx="1">
                  <c:v>8.8025659301496695E-2</c:v>
                </c:pt>
                <c:pt idx="2">
                  <c:v>0.14599383667180199</c:v>
                </c:pt>
                <c:pt idx="3">
                  <c:v>8.2481578321844495E-2</c:v>
                </c:pt>
                <c:pt idx="4">
                  <c:v>0.12569389373513001</c:v>
                </c:pt>
                <c:pt idx="5">
                  <c:v>2.9137529137529102E-2</c:v>
                </c:pt>
                <c:pt idx="6">
                  <c:v>0.12923728813559299</c:v>
                </c:pt>
                <c:pt idx="7">
                  <c:v>0</c:v>
                </c:pt>
                <c:pt idx="8">
                  <c:v>8.3333333333333301E-2</c:v>
                </c:pt>
                <c:pt idx="9">
                  <c:v>0.12849462365591399</c:v>
                </c:pt>
                <c:pt idx="10">
                  <c:v>9.7849462365591403E-2</c:v>
                </c:pt>
                <c:pt idx="11">
                  <c:v>6.9413511507052703E-2</c:v>
                </c:pt>
                <c:pt idx="12">
                  <c:v>9.8387096774193494E-2</c:v>
                </c:pt>
                <c:pt idx="13">
                  <c:v>6.5012634964392302E-2</c:v>
                </c:pt>
              </c:numCache>
            </c:numRef>
          </c:val>
          <c:smooth val="0"/>
        </c:ser>
        <c:ser>
          <c:idx val="12"/>
          <c:order val="12"/>
          <c:spPr>
            <a:ln w="28575" cap="rnd">
              <a:solidFill>
                <a:schemeClr val="accent1">
                  <a:lumMod val="80000"/>
                  <a:lumOff val="20000"/>
                </a:schemeClr>
              </a:solidFill>
              <a:round/>
            </a:ln>
            <a:effectLst/>
          </c:spPr>
          <c:marker>
            <c:symbol val="none"/>
          </c:marker>
          <c:val>
            <c:numRef>
              <c:f>'Class C'!$L$1:$L$15</c:f>
              <c:numCache>
                <c:formatCode>General</c:formatCode>
                <c:ptCount val="15"/>
                <c:pt idx="0">
                  <c:v>0.11933797909407599</c:v>
                </c:pt>
                <c:pt idx="1">
                  <c:v>0.140350877192982</c:v>
                </c:pt>
                <c:pt idx="2">
                  <c:v>0.11434108527131701</c:v>
                </c:pt>
                <c:pt idx="3">
                  <c:v>7.1654886668291395E-2</c:v>
                </c:pt>
                <c:pt idx="4">
                  <c:v>5.3531598513011099E-2</c:v>
                </c:pt>
                <c:pt idx="5">
                  <c:v>2.8599605522682401E-2</c:v>
                </c:pt>
                <c:pt idx="6">
                  <c:v>0.14629948364888101</c:v>
                </c:pt>
                <c:pt idx="7">
                  <c:v>0</c:v>
                </c:pt>
                <c:pt idx="8">
                  <c:v>8.8340628730600806E-2</c:v>
                </c:pt>
                <c:pt idx="9">
                  <c:v>3.9658634538152597E-2</c:v>
                </c:pt>
                <c:pt idx="10">
                  <c:v>8.0389768574908593E-2</c:v>
                </c:pt>
                <c:pt idx="11">
                  <c:v>6.0902255639097701E-2</c:v>
                </c:pt>
                <c:pt idx="12">
                  <c:v>8.2524271844660199E-2</c:v>
                </c:pt>
                <c:pt idx="13">
                  <c:v>1.8269230769230701E-2</c:v>
                </c:pt>
              </c:numCache>
            </c:numRef>
          </c:val>
          <c:smooth val="0"/>
        </c:ser>
        <c:ser>
          <c:idx val="13"/>
          <c:order val="13"/>
          <c:spPr>
            <a:ln w="28575" cap="rnd">
              <a:solidFill>
                <a:schemeClr val="accent2">
                  <a:lumMod val="80000"/>
                  <a:lumOff val="20000"/>
                </a:schemeClr>
              </a:solidFill>
              <a:round/>
            </a:ln>
            <a:effectLst/>
          </c:spPr>
          <c:marker>
            <c:symbol val="none"/>
          </c:marker>
          <c:val>
            <c:numRef>
              <c:f>'Class C'!$M$1:$M$15</c:f>
              <c:numCache>
                <c:formatCode>General</c:formatCode>
                <c:ptCount val="15"/>
                <c:pt idx="0">
                  <c:v>0.102551275637818</c:v>
                </c:pt>
                <c:pt idx="1">
                  <c:v>0.16030259365994201</c:v>
                </c:pt>
                <c:pt idx="2">
                  <c:v>0.15782024062278799</c:v>
                </c:pt>
                <c:pt idx="3">
                  <c:v>5.6374881065651701E-2</c:v>
                </c:pt>
                <c:pt idx="4">
                  <c:v>9.73282442748091E-2</c:v>
                </c:pt>
                <c:pt idx="5">
                  <c:v>7.2204968944099293E-2</c:v>
                </c:pt>
                <c:pt idx="6">
                  <c:v>0.20618556701030899</c:v>
                </c:pt>
              </c:numCache>
            </c:numRef>
          </c:val>
          <c:smooth val="0"/>
        </c:ser>
        <c:ser>
          <c:idx val="14"/>
          <c:order val="14"/>
          <c:spPr>
            <a:ln w="28575" cap="rnd">
              <a:solidFill>
                <a:schemeClr val="accent3">
                  <a:lumMod val="80000"/>
                  <a:lumOff val="20000"/>
                </a:schemeClr>
              </a:solidFill>
              <a:round/>
            </a:ln>
            <a:effectLst/>
          </c:spPr>
          <c:marker>
            <c:symbol val="none"/>
          </c:marker>
          <c:val>
            <c:numRef>
              <c:f>'Class C'!$N$1:$N$15</c:f>
              <c:numCache>
                <c:formatCode>General</c:formatCode>
                <c:ptCount val="15"/>
                <c:pt idx="0">
                  <c:v>0.11106639839034201</c:v>
                </c:pt>
                <c:pt idx="1">
                  <c:v>0.110132158590308</c:v>
                </c:pt>
                <c:pt idx="2">
                  <c:v>0.118574108818011</c:v>
                </c:pt>
                <c:pt idx="3">
                  <c:v>9.4946748243824999E-2</c:v>
                </c:pt>
                <c:pt idx="4">
                  <c:v>9.0584028605482703E-2</c:v>
                </c:pt>
                <c:pt idx="5">
                  <c:v>9.3216428241808896E-2</c:v>
                </c:pt>
                <c:pt idx="6">
                  <c:v>0.122653316645807</c:v>
                </c:pt>
                <c:pt idx="7">
                  <c:v>4.3478260869565202E-2</c:v>
                </c:pt>
                <c:pt idx="8">
                  <c:v>0.13414157215486899</c:v>
                </c:pt>
                <c:pt idx="9">
                  <c:v>0.121800947867298</c:v>
                </c:pt>
                <c:pt idx="10">
                  <c:v>0.24991464663707699</c:v>
                </c:pt>
                <c:pt idx="11">
                  <c:v>6.0583941605839402E-2</c:v>
                </c:pt>
                <c:pt idx="12">
                  <c:v>0.1036</c:v>
                </c:pt>
                <c:pt idx="13">
                  <c:v>0.139335476956055</c:v>
                </c:pt>
              </c:numCache>
            </c:numRef>
          </c:val>
          <c:smooth val="0"/>
        </c:ser>
        <c:ser>
          <c:idx val="15"/>
          <c:order val="15"/>
          <c:spPr>
            <a:ln w="28575" cap="rnd">
              <a:solidFill>
                <a:schemeClr val="accent4">
                  <a:lumMod val="80000"/>
                  <a:lumOff val="20000"/>
                </a:schemeClr>
              </a:solidFill>
              <a:round/>
            </a:ln>
            <a:effectLst/>
          </c:spPr>
          <c:marker>
            <c:symbol val="none"/>
          </c:marker>
          <c:val>
            <c:numRef>
              <c:f>'Class C'!$O$1:$O$15</c:f>
              <c:numCache>
                <c:formatCode>General</c:formatCode>
                <c:ptCount val="15"/>
                <c:pt idx="0">
                  <c:v>0.14590163934426201</c:v>
                </c:pt>
                <c:pt idx="1">
                  <c:v>0.14031907179115299</c:v>
                </c:pt>
                <c:pt idx="2">
                  <c:v>0.130033247137052</c:v>
                </c:pt>
                <c:pt idx="3">
                  <c:v>8.6771692923230795E-2</c:v>
                </c:pt>
                <c:pt idx="4">
                  <c:v>9.0807174887892306E-2</c:v>
                </c:pt>
                <c:pt idx="5">
                  <c:v>4.36953807740324E-2</c:v>
                </c:pt>
                <c:pt idx="6">
                  <c:v>0.17941834451901501</c:v>
                </c:pt>
                <c:pt idx="7">
                  <c:v>0.102658486707566</c:v>
                </c:pt>
                <c:pt idx="8">
                  <c:v>0.118927125506072</c:v>
                </c:pt>
                <c:pt idx="9">
                  <c:v>9.1756272401433595E-2</c:v>
                </c:pt>
                <c:pt idx="10">
                  <c:v>2.66507557677008E-2</c:v>
                </c:pt>
                <c:pt idx="11">
                  <c:v>3.8446294094332097E-2</c:v>
                </c:pt>
                <c:pt idx="12">
                  <c:v>5.3442959917780003E-2</c:v>
                </c:pt>
              </c:numCache>
            </c:numRef>
          </c:val>
          <c:smooth val="0"/>
        </c:ser>
        <c:ser>
          <c:idx val="16"/>
          <c:order val="16"/>
          <c:spPr>
            <a:ln w="28575" cap="rnd">
              <a:solidFill>
                <a:schemeClr val="accent5">
                  <a:lumMod val="80000"/>
                  <a:lumOff val="20000"/>
                </a:schemeClr>
              </a:solidFill>
              <a:round/>
            </a:ln>
            <a:effectLst/>
          </c:spPr>
          <c:marker>
            <c:symbol val="none"/>
          </c:marker>
          <c:val>
            <c:numRef>
              <c:f>'Class C'!$P$1:$P$15</c:f>
              <c:numCache>
                <c:formatCode>General</c:formatCode>
                <c:ptCount val="15"/>
                <c:pt idx="0">
                  <c:v>0.123305640577175</c:v>
                </c:pt>
                <c:pt idx="1">
                  <c:v>0.13940193491644601</c:v>
                </c:pt>
                <c:pt idx="2">
                  <c:v>0.12449637389202201</c:v>
                </c:pt>
                <c:pt idx="3">
                  <c:v>0.110382513661202</c:v>
                </c:pt>
                <c:pt idx="4">
                  <c:v>0.10803474484256199</c:v>
                </c:pt>
                <c:pt idx="5">
                  <c:v>0.15415896487985201</c:v>
                </c:pt>
                <c:pt idx="6">
                  <c:v>0.216645754914261</c:v>
                </c:pt>
                <c:pt idx="7">
                  <c:v>0.144448865897333</c:v>
                </c:pt>
                <c:pt idx="8">
                  <c:v>0.10203070827142099</c:v>
                </c:pt>
                <c:pt idx="9">
                  <c:v>0.1146804835924</c:v>
                </c:pt>
                <c:pt idx="10">
                  <c:v>4.9156799425905902E-2</c:v>
                </c:pt>
                <c:pt idx="11">
                  <c:v>6.4465408805031404E-2</c:v>
                </c:pt>
                <c:pt idx="12">
                  <c:v>1.6521197007481201E-2</c:v>
                </c:pt>
              </c:numCache>
            </c:numRef>
          </c:val>
          <c:smooth val="0"/>
        </c:ser>
        <c:ser>
          <c:idx val="17"/>
          <c:order val="17"/>
          <c:spPr>
            <a:ln w="28575" cap="rnd">
              <a:solidFill>
                <a:schemeClr val="accent6">
                  <a:lumMod val="80000"/>
                  <a:lumOff val="20000"/>
                </a:schemeClr>
              </a:solidFill>
              <a:round/>
            </a:ln>
            <a:effectLst/>
          </c:spPr>
          <c:marker>
            <c:symbol val="none"/>
          </c:marker>
          <c:val>
            <c:numRef>
              <c:f>'Class C'!$Q$1:$Q$15</c:f>
              <c:numCache>
                <c:formatCode>General</c:formatCode>
                <c:ptCount val="15"/>
                <c:pt idx="0">
                  <c:v>7.1554770318021196E-2</c:v>
                </c:pt>
                <c:pt idx="1">
                  <c:v>0.100392997499106</c:v>
                </c:pt>
                <c:pt idx="2">
                  <c:v>6.2035661218424902E-2</c:v>
                </c:pt>
                <c:pt idx="3">
                  <c:v>9.61861357639721E-2</c:v>
                </c:pt>
                <c:pt idx="4">
                  <c:v>7.7304261645193204E-2</c:v>
                </c:pt>
                <c:pt idx="5">
                  <c:v>0</c:v>
                </c:pt>
                <c:pt idx="6">
                  <c:v>5.0748752079866802E-2</c:v>
                </c:pt>
                <c:pt idx="7">
                  <c:v>7.8978388998035304E-2</c:v>
                </c:pt>
                <c:pt idx="8">
                  <c:v>6.9754768392370506E-2</c:v>
                </c:pt>
                <c:pt idx="9">
                  <c:v>6.6265060240963805E-2</c:v>
                </c:pt>
                <c:pt idx="10">
                  <c:v>5.6088036918707798E-2</c:v>
                </c:pt>
                <c:pt idx="11">
                  <c:v>6.30938806537438E-2</c:v>
                </c:pt>
                <c:pt idx="12">
                  <c:v>5.0892426435118099E-2</c:v>
                </c:pt>
              </c:numCache>
            </c:numRef>
          </c:val>
          <c:smooth val="0"/>
        </c:ser>
        <c:ser>
          <c:idx val="18"/>
          <c:order val="18"/>
          <c:spPr>
            <a:ln w="28575" cap="rnd">
              <a:solidFill>
                <a:schemeClr val="accent1">
                  <a:lumMod val="80000"/>
                </a:schemeClr>
              </a:solidFill>
              <a:round/>
            </a:ln>
            <a:effectLst/>
          </c:spPr>
          <c:marker>
            <c:symbol val="none"/>
          </c:marker>
          <c:val>
            <c:numRef>
              <c:f>'Class C'!$R$1:$R$15</c:f>
              <c:numCache>
                <c:formatCode>General</c:formatCode>
                <c:ptCount val="15"/>
                <c:pt idx="0">
                  <c:v>9.1619626574033802E-2</c:v>
                </c:pt>
                <c:pt idx="1">
                  <c:v>0.10221285563751301</c:v>
                </c:pt>
                <c:pt idx="2">
                  <c:v>8.8543689320388294E-2</c:v>
                </c:pt>
                <c:pt idx="3">
                  <c:v>0.14930424971793901</c:v>
                </c:pt>
                <c:pt idx="4">
                  <c:v>6.9767441860465101E-2</c:v>
                </c:pt>
                <c:pt idx="5">
                  <c:v>0.12819562801037401</c:v>
                </c:pt>
                <c:pt idx="6">
                  <c:v>0</c:v>
                </c:pt>
                <c:pt idx="7">
                  <c:v>8.2903609678698906E-2</c:v>
                </c:pt>
                <c:pt idx="8">
                  <c:v>8.7639664804469206E-2</c:v>
                </c:pt>
                <c:pt idx="9">
                  <c:v>5.1629439765653602E-2</c:v>
                </c:pt>
                <c:pt idx="10">
                  <c:v>6.1199999999999997E-2</c:v>
                </c:pt>
                <c:pt idx="11">
                  <c:v>7.8544949026876698E-2</c:v>
                </c:pt>
              </c:numCache>
            </c:numRef>
          </c:val>
          <c:smooth val="0"/>
        </c:ser>
        <c:ser>
          <c:idx val="19"/>
          <c:order val="19"/>
          <c:spPr>
            <a:ln w="28575" cap="rnd">
              <a:solidFill>
                <a:schemeClr val="accent2">
                  <a:lumMod val="80000"/>
                </a:schemeClr>
              </a:solidFill>
              <a:round/>
            </a:ln>
            <a:effectLst/>
          </c:spPr>
          <c:marker>
            <c:symbol val="none"/>
          </c:marker>
          <c:val>
            <c:numRef>
              <c:f>'Class C'!$S$1:$S$15</c:f>
              <c:numCache>
                <c:formatCode>General</c:formatCode>
                <c:ptCount val="15"/>
                <c:pt idx="0">
                  <c:v>8.7867647058823495E-2</c:v>
                </c:pt>
                <c:pt idx="1">
                  <c:v>0.12520757223513701</c:v>
                </c:pt>
                <c:pt idx="2">
                  <c:v>0.140881590319792</c:v>
                </c:pt>
                <c:pt idx="3">
                  <c:v>0.132930513595166</c:v>
                </c:pt>
                <c:pt idx="4">
                  <c:v>0.148774594408008</c:v>
                </c:pt>
                <c:pt idx="5">
                  <c:v>0.107498916341569</c:v>
                </c:pt>
                <c:pt idx="6">
                  <c:v>0</c:v>
                </c:pt>
                <c:pt idx="7">
                  <c:v>0.151131221719457</c:v>
                </c:pt>
                <c:pt idx="8">
                  <c:v>0.12912215513237299</c:v>
                </c:pt>
                <c:pt idx="9">
                  <c:v>0.174466620784583</c:v>
                </c:pt>
                <c:pt idx="10">
                  <c:v>0.14020329477742699</c:v>
                </c:pt>
                <c:pt idx="11">
                  <c:v>0.129406797551192</c:v>
                </c:pt>
                <c:pt idx="12">
                  <c:v>0</c:v>
                </c:pt>
              </c:numCache>
            </c:numRef>
          </c:val>
          <c:smooth val="0"/>
        </c:ser>
        <c:ser>
          <c:idx val="20"/>
          <c:order val="20"/>
          <c:spPr>
            <a:ln w="28575" cap="rnd">
              <a:solidFill>
                <a:schemeClr val="accent3">
                  <a:lumMod val="80000"/>
                </a:schemeClr>
              </a:solidFill>
              <a:round/>
            </a:ln>
            <a:effectLst/>
          </c:spPr>
          <c:marker>
            <c:symbol val="none"/>
          </c:marker>
          <c:val>
            <c:numRef>
              <c:f>'Class C'!$T$1:$T$15</c:f>
              <c:numCache>
                <c:formatCode>General</c:formatCode>
                <c:ptCount val="15"/>
                <c:pt idx="0">
                  <c:v>7.7422145328719702E-2</c:v>
                </c:pt>
                <c:pt idx="1">
                  <c:v>8.7944301942103301E-2</c:v>
                </c:pt>
                <c:pt idx="2">
                  <c:v>0.15387673956262399</c:v>
                </c:pt>
                <c:pt idx="3">
                  <c:v>7.9531593071480805E-2</c:v>
                </c:pt>
                <c:pt idx="4">
                  <c:v>6.9126213592233005E-2</c:v>
                </c:pt>
                <c:pt idx="5">
                  <c:v>4.20091324200913E-2</c:v>
                </c:pt>
                <c:pt idx="6">
                  <c:v>0.12061591103507199</c:v>
                </c:pt>
                <c:pt idx="7">
                  <c:v>6.78987545198875E-2</c:v>
                </c:pt>
                <c:pt idx="8">
                  <c:v>0.114868224763799</c:v>
                </c:pt>
                <c:pt idx="9">
                  <c:v>0.12004530011325</c:v>
                </c:pt>
                <c:pt idx="10">
                  <c:v>3.9431616341030103E-2</c:v>
                </c:pt>
                <c:pt idx="11">
                  <c:v>3.0519223147047098E-2</c:v>
                </c:pt>
                <c:pt idx="12">
                  <c:v>2.5267993874425701E-2</c:v>
                </c:pt>
              </c:numCache>
            </c:numRef>
          </c:val>
          <c:smooth val="0"/>
        </c:ser>
        <c:dLbls>
          <c:showLegendKey val="0"/>
          <c:showVal val="0"/>
          <c:showCatName val="0"/>
          <c:showSerName val="0"/>
          <c:showPercent val="0"/>
          <c:showBubbleSize val="0"/>
        </c:dLbls>
        <c:smooth val="0"/>
        <c:axId val="-1501935824"/>
        <c:axId val="-1501920592"/>
      </c:lineChart>
      <c:catAx>
        <c:axId val="-1501935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r>
                  <a:rPr lang="en-US" dirty="0" smtClean="0"/>
                  <a:t>Day</a:t>
                </a:r>
                <a:endParaRPr 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en-US"/>
          </a:p>
        </c:txPr>
        <c:crossAx val="-1501920592"/>
        <c:crosses val="autoZero"/>
        <c:auto val="1"/>
        <c:lblAlgn val="ctr"/>
        <c:lblOffset val="100"/>
        <c:noMultiLvlLbl val="0"/>
      </c:catAx>
      <c:valAx>
        <c:axId val="-1501920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r>
                  <a:rPr lang="en-US"/>
                  <a:t>Actions per second</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en-US"/>
          </a:p>
        </c:txPr>
        <c:crossAx val="-1501935824"/>
        <c:crosses val="autoZero"/>
        <c:crossBetween val="between"/>
      </c:valAx>
      <c:spPr>
        <a:noFill/>
        <a:ln w="12700">
          <a:solidFill>
            <a:schemeClr val="tx1"/>
          </a:solidFill>
        </a:ln>
        <a:effectLst/>
      </c:spPr>
    </c:plotArea>
    <c:plotVisOnly val="1"/>
    <c:dispBlanksAs val="gap"/>
    <c:showDLblsOverMax val="0"/>
  </c:chart>
  <c:spPr>
    <a:solidFill>
      <a:schemeClr val="bg1"/>
    </a:solidFill>
    <a:ln>
      <a:noFill/>
    </a:ln>
    <a:effectLst>
      <a:outerShdw blurRad="50800" dist="38100" dir="2700000" algn="tl" rotWithShape="0">
        <a:prstClr val="black">
          <a:alpha val="40000"/>
        </a:prstClr>
      </a:outerShdw>
    </a:effectLst>
  </c:spPr>
  <c:txPr>
    <a:bodyPr/>
    <a:lstStyle/>
    <a:p>
      <a:pPr>
        <a:defRPr>
          <a:latin typeface="+mj-lt"/>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dirty="0" smtClean="0"/>
              <a:t>Activeness (Class C, all actions)</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'Class C'!$A$1:$A$15</c:f>
              <c:numCache>
                <c:formatCode>General</c:formatCode>
                <c:ptCount val="15"/>
                <c:pt idx="0">
                  <c:v>0.32177589852008398</c:v>
                </c:pt>
                <c:pt idx="1">
                  <c:v>0.22918958562522901</c:v>
                </c:pt>
                <c:pt idx="2">
                  <c:v>0.30003979307600398</c:v>
                </c:pt>
                <c:pt idx="3">
                  <c:v>0.28500124781632102</c:v>
                </c:pt>
                <c:pt idx="4">
                  <c:v>0.29832749902761502</c:v>
                </c:pt>
                <c:pt idx="5">
                  <c:v>0.28038777032065598</c:v>
                </c:pt>
                <c:pt idx="6">
                  <c:v>0.341880341880341</c:v>
                </c:pt>
                <c:pt idx="7">
                  <c:v>0.353596757852077</c:v>
                </c:pt>
                <c:pt idx="8">
                  <c:v>0.37435077906512099</c:v>
                </c:pt>
                <c:pt idx="9">
                  <c:v>0.30231542158147601</c:v>
                </c:pt>
                <c:pt idx="10">
                  <c:v>7.1543408360128596E-2</c:v>
                </c:pt>
              </c:numCache>
            </c:numRef>
          </c:val>
          <c:smooth val="0"/>
        </c:ser>
        <c:ser>
          <c:idx val="1"/>
          <c:order val="1"/>
          <c:spPr>
            <a:ln w="28575" cap="rnd">
              <a:solidFill>
                <a:schemeClr val="accent2"/>
              </a:solidFill>
              <a:round/>
            </a:ln>
            <a:effectLst/>
          </c:spPr>
          <c:marker>
            <c:symbol val="none"/>
          </c:marker>
          <c:val>
            <c:numRef>
              <c:f>'Class C'!$A$1:$A$15</c:f>
              <c:numCache>
                <c:formatCode>General</c:formatCode>
                <c:ptCount val="15"/>
                <c:pt idx="0">
                  <c:v>0.32177589852008398</c:v>
                </c:pt>
                <c:pt idx="1">
                  <c:v>0.22918958562522901</c:v>
                </c:pt>
                <c:pt idx="2">
                  <c:v>0.30003979307600398</c:v>
                </c:pt>
                <c:pt idx="3">
                  <c:v>0.28500124781632102</c:v>
                </c:pt>
                <c:pt idx="4">
                  <c:v>0.29832749902761502</c:v>
                </c:pt>
                <c:pt idx="5">
                  <c:v>0.28038777032065598</c:v>
                </c:pt>
                <c:pt idx="6">
                  <c:v>0.341880341880341</c:v>
                </c:pt>
                <c:pt idx="7">
                  <c:v>0.353596757852077</c:v>
                </c:pt>
                <c:pt idx="8">
                  <c:v>0.37435077906512099</c:v>
                </c:pt>
                <c:pt idx="9">
                  <c:v>0.30231542158147601</c:v>
                </c:pt>
                <c:pt idx="10">
                  <c:v>7.1543408360128596E-2</c:v>
                </c:pt>
              </c:numCache>
            </c:numRef>
          </c:val>
          <c:smooth val="0"/>
        </c:ser>
        <c:ser>
          <c:idx val="2"/>
          <c:order val="2"/>
          <c:spPr>
            <a:ln w="28575" cap="rnd">
              <a:solidFill>
                <a:schemeClr val="accent3"/>
              </a:solidFill>
              <a:round/>
            </a:ln>
            <a:effectLst/>
          </c:spPr>
          <c:marker>
            <c:symbol val="none"/>
          </c:marker>
          <c:val>
            <c:numRef>
              <c:f>'Class C'!$B$1:$B$15</c:f>
              <c:numCache>
                <c:formatCode>General</c:formatCode>
                <c:ptCount val="15"/>
                <c:pt idx="0">
                  <c:v>0.28603502469690101</c:v>
                </c:pt>
                <c:pt idx="1">
                  <c:v>0.30486862442040102</c:v>
                </c:pt>
                <c:pt idx="2">
                  <c:v>0.37697952877558899</c:v>
                </c:pt>
                <c:pt idx="3">
                  <c:v>0.35518993467215099</c:v>
                </c:pt>
                <c:pt idx="4">
                  <c:v>0.278817139408569</c:v>
                </c:pt>
                <c:pt idx="5">
                  <c:v>0.36976320582877897</c:v>
                </c:pt>
                <c:pt idx="6">
                  <c:v>0.24690338563170899</c:v>
                </c:pt>
                <c:pt idx="7">
                  <c:v>0.294631165429943</c:v>
                </c:pt>
                <c:pt idx="8">
                  <c:v>0.17931858936042999</c:v>
                </c:pt>
                <c:pt idx="9">
                  <c:v>0.23202500868357001</c:v>
                </c:pt>
                <c:pt idx="10">
                  <c:v>0.19945673263484601</c:v>
                </c:pt>
                <c:pt idx="11">
                  <c:v>0.30221327967806799</c:v>
                </c:pt>
                <c:pt idx="12">
                  <c:v>0.23148148148148101</c:v>
                </c:pt>
              </c:numCache>
            </c:numRef>
          </c:val>
          <c:smooth val="0"/>
        </c:ser>
        <c:ser>
          <c:idx val="3"/>
          <c:order val="3"/>
          <c:spPr>
            <a:ln w="28575" cap="rnd">
              <a:solidFill>
                <a:schemeClr val="accent4"/>
              </a:solidFill>
              <a:round/>
            </a:ln>
            <a:effectLst/>
          </c:spPr>
          <c:marker>
            <c:symbol val="none"/>
          </c:marker>
          <c:val>
            <c:numRef>
              <c:f>'Class C'!$C$1:$C$15</c:f>
              <c:numCache>
                <c:formatCode>General</c:formatCode>
                <c:ptCount val="15"/>
                <c:pt idx="0">
                  <c:v>0.28699551569506698</c:v>
                </c:pt>
                <c:pt idx="1">
                  <c:v>0.123525329632199</c:v>
                </c:pt>
                <c:pt idx="2">
                  <c:v>0.28727144866385301</c:v>
                </c:pt>
                <c:pt idx="3">
                  <c:v>0.33927775300936203</c:v>
                </c:pt>
                <c:pt idx="4">
                  <c:v>0.23260211800302499</c:v>
                </c:pt>
                <c:pt idx="5">
                  <c:v>0.85294117647058798</c:v>
                </c:pt>
                <c:pt idx="6">
                  <c:v>0.30914953647722598</c:v>
                </c:pt>
                <c:pt idx="7">
                  <c:v>9.7822931785195896E-2</c:v>
                </c:pt>
                <c:pt idx="8">
                  <c:v>0.198879551820728</c:v>
                </c:pt>
                <c:pt idx="9">
                  <c:v>0.27169421487603301</c:v>
                </c:pt>
                <c:pt idx="10">
                  <c:v>0.27552275522755199</c:v>
                </c:pt>
                <c:pt idx="11">
                  <c:v>0.27042758003133999</c:v>
                </c:pt>
              </c:numCache>
            </c:numRef>
          </c:val>
          <c:smooth val="0"/>
        </c:ser>
        <c:ser>
          <c:idx val="4"/>
          <c:order val="4"/>
          <c:spPr>
            <a:ln w="28575" cap="rnd">
              <a:solidFill>
                <a:schemeClr val="accent5"/>
              </a:solidFill>
              <a:round/>
            </a:ln>
            <a:effectLst/>
          </c:spPr>
          <c:marker>
            <c:symbol val="none"/>
          </c:marker>
          <c:val>
            <c:numRef>
              <c:f>'Class C'!$D$1:$D$15</c:f>
              <c:numCache>
                <c:formatCode>General</c:formatCode>
                <c:ptCount val="15"/>
                <c:pt idx="0">
                  <c:v>0.28021302744776699</c:v>
                </c:pt>
                <c:pt idx="1">
                  <c:v>0.28838659392049798</c:v>
                </c:pt>
                <c:pt idx="2">
                  <c:v>0.34043321299638901</c:v>
                </c:pt>
                <c:pt idx="3">
                  <c:v>0.38608198284079998</c:v>
                </c:pt>
                <c:pt idx="4">
                  <c:v>0.257240853658536</c:v>
                </c:pt>
                <c:pt idx="5">
                  <c:v>0.532407407407407</c:v>
                </c:pt>
                <c:pt idx="6">
                  <c:v>0.32986688851913398</c:v>
                </c:pt>
                <c:pt idx="7">
                  <c:v>0.58823529411764697</c:v>
                </c:pt>
                <c:pt idx="8">
                  <c:v>0.34738085860575002</c:v>
                </c:pt>
                <c:pt idx="9">
                  <c:v>0.30239234449760699</c:v>
                </c:pt>
                <c:pt idx="10">
                  <c:v>0.28788426763110297</c:v>
                </c:pt>
                <c:pt idx="11">
                  <c:v>0.230935251798561</c:v>
                </c:pt>
                <c:pt idx="12">
                  <c:v>0.21756487025948101</c:v>
                </c:pt>
                <c:pt idx="13">
                  <c:v>0.37201125175808702</c:v>
                </c:pt>
              </c:numCache>
            </c:numRef>
          </c:val>
          <c:smooth val="0"/>
        </c:ser>
        <c:ser>
          <c:idx val="5"/>
          <c:order val="5"/>
          <c:spPr>
            <a:ln w="28575" cap="rnd">
              <a:solidFill>
                <a:schemeClr val="accent6"/>
              </a:solidFill>
              <a:round/>
            </a:ln>
            <a:effectLst/>
          </c:spPr>
          <c:marker>
            <c:symbol val="none"/>
          </c:marker>
          <c:val>
            <c:numRef>
              <c:f>'Class C'!$E$1:$E$15</c:f>
              <c:numCache>
                <c:formatCode>General</c:formatCode>
                <c:ptCount val="15"/>
                <c:pt idx="0">
                  <c:v>0.43097781429745202</c:v>
                </c:pt>
                <c:pt idx="1">
                  <c:v>0.374418604651162</c:v>
                </c:pt>
                <c:pt idx="2">
                  <c:v>0.39799928545909202</c:v>
                </c:pt>
                <c:pt idx="3">
                  <c:v>0.21350968351440699</c:v>
                </c:pt>
                <c:pt idx="4">
                  <c:v>0.35149765427643398</c:v>
                </c:pt>
                <c:pt idx="5">
                  <c:v>0.36962025316455699</c:v>
                </c:pt>
                <c:pt idx="6">
                  <c:v>0.13878326996197701</c:v>
                </c:pt>
                <c:pt idx="7">
                  <c:v>0.57142857142857095</c:v>
                </c:pt>
                <c:pt idx="8">
                  <c:v>0.42415841584158398</c:v>
                </c:pt>
                <c:pt idx="9">
                  <c:v>0.43492208982584701</c:v>
                </c:pt>
                <c:pt idx="10">
                  <c:v>0.35802469135802401</c:v>
                </c:pt>
                <c:pt idx="11">
                  <c:v>0.45928338762214899</c:v>
                </c:pt>
                <c:pt idx="12">
                  <c:v>0.443485408960131</c:v>
                </c:pt>
                <c:pt idx="13">
                  <c:v>0.35367483296213797</c:v>
                </c:pt>
              </c:numCache>
            </c:numRef>
          </c:val>
          <c:smooth val="0"/>
        </c:ser>
        <c:ser>
          <c:idx val="6"/>
          <c:order val="6"/>
          <c:spPr>
            <a:ln w="28575" cap="rnd">
              <a:solidFill>
                <a:schemeClr val="accent1">
                  <a:lumMod val="60000"/>
                </a:schemeClr>
              </a:solidFill>
              <a:round/>
            </a:ln>
            <a:effectLst/>
          </c:spPr>
          <c:marker>
            <c:symbol val="none"/>
          </c:marker>
          <c:val>
            <c:numRef>
              <c:f>'Class C'!$F$1:$F$15</c:f>
              <c:numCache>
                <c:formatCode>General</c:formatCode>
                <c:ptCount val="15"/>
                <c:pt idx="0">
                  <c:v>0.409219571370804</c:v>
                </c:pt>
                <c:pt idx="1">
                  <c:v>0.33345132743362799</c:v>
                </c:pt>
                <c:pt idx="2">
                  <c:v>5.4660810151293301E-2</c:v>
                </c:pt>
                <c:pt idx="3">
                  <c:v>0.34258006314839801</c:v>
                </c:pt>
                <c:pt idx="4">
                  <c:v>0.217435897435897</c:v>
                </c:pt>
                <c:pt idx="5">
                  <c:v>9.4861660079051294E-2</c:v>
                </c:pt>
                <c:pt idx="6">
                  <c:v>0.35627135187896503</c:v>
                </c:pt>
                <c:pt idx="7">
                  <c:v>0.52307692307692299</c:v>
                </c:pt>
                <c:pt idx="8">
                  <c:v>0.37074829931972703</c:v>
                </c:pt>
                <c:pt idx="9">
                  <c:v>0.33532513181019302</c:v>
                </c:pt>
                <c:pt idx="10">
                  <c:v>0.21237785016286601</c:v>
                </c:pt>
                <c:pt idx="11">
                  <c:v>0.24687877567458699</c:v>
                </c:pt>
                <c:pt idx="12">
                  <c:v>0.20621883250219999</c:v>
                </c:pt>
              </c:numCache>
            </c:numRef>
          </c:val>
          <c:smooth val="0"/>
        </c:ser>
        <c:ser>
          <c:idx val="7"/>
          <c:order val="7"/>
          <c:spPr>
            <a:ln w="28575" cap="rnd">
              <a:solidFill>
                <a:schemeClr val="accent2">
                  <a:lumMod val="60000"/>
                </a:schemeClr>
              </a:solidFill>
              <a:round/>
            </a:ln>
            <a:effectLst/>
          </c:spPr>
          <c:marker>
            <c:symbol val="none"/>
          </c:marker>
          <c:val>
            <c:numRef>
              <c:f>'Class C'!$G$1:$G$15</c:f>
              <c:numCache>
                <c:formatCode>General</c:formatCode>
                <c:ptCount val="15"/>
                <c:pt idx="0">
                  <c:v>0.108559498956158</c:v>
                </c:pt>
                <c:pt idx="1">
                  <c:v>0.35298804780876403</c:v>
                </c:pt>
                <c:pt idx="2">
                  <c:v>0.32535211267605602</c:v>
                </c:pt>
                <c:pt idx="3">
                  <c:v>0.24037037037037001</c:v>
                </c:pt>
                <c:pt idx="4">
                  <c:v>0.40520882214922499</c:v>
                </c:pt>
                <c:pt idx="5">
                  <c:v>0.39704251386321598</c:v>
                </c:pt>
                <c:pt idx="6">
                  <c:v>0.32589285714285698</c:v>
                </c:pt>
                <c:pt idx="7">
                  <c:v>0.31546940326871897</c:v>
                </c:pt>
                <c:pt idx="8">
                  <c:v>0.45095740523641997</c:v>
                </c:pt>
                <c:pt idx="9">
                  <c:v>0.41072306935563202</c:v>
                </c:pt>
                <c:pt idx="10">
                  <c:v>0.442901770218674</c:v>
                </c:pt>
                <c:pt idx="11">
                  <c:v>0.41710296684118597</c:v>
                </c:pt>
                <c:pt idx="12">
                  <c:v>0.51669865642994195</c:v>
                </c:pt>
                <c:pt idx="13">
                  <c:v>0.33743842364532001</c:v>
                </c:pt>
                <c:pt idx="14">
                  <c:v>0.278306878306878</c:v>
                </c:pt>
              </c:numCache>
            </c:numRef>
          </c:val>
          <c:smooth val="0"/>
        </c:ser>
        <c:ser>
          <c:idx val="8"/>
          <c:order val="8"/>
          <c:spPr>
            <a:ln w="28575" cap="rnd">
              <a:solidFill>
                <a:schemeClr val="accent3">
                  <a:lumMod val="60000"/>
                </a:schemeClr>
              </a:solidFill>
              <a:round/>
            </a:ln>
            <a:effectLst/>
          </c:spPr>
          <c:marker>
            <c:symbol val="none"/>
          </c:marker>
          <c:val>
            <c:numRef>
              <c:f>'Class C'!$H$1:$H$15</c:f>
              <c:numCache>
                <c:formatCode>General</c:formatCode>
                <c:ptCount val="15"/>
                <c:pt idx="0">
                  <c:v>0.290375877736472</c:v>
                </c:pt>
                <c:pt idx="1">
                  <c:v>0.46319365798414402</c:v>
                </c:pt>
                <c:pt idx="2">
                  <c:v>0.22965440356744701</c:v>
                </c:pt>
                <c:pt idx="3">
                  <c:v>0.36928344338468999</c:v>
                </c:pt>
                <c:pt idx="4">
                  <c:v>0.36688578471651601</c:v>
                </c:pt>
                <c:pt idx="5">
                  <c:v>0.38620949510173302</c:v>
                </c:pt>
                <c:pt idx="6">
                  <c:v>0.33553173948887</c:v>
                </c:pt>
                <c:pt idx="7">
                  <c:v>0.30681818181818099</c:v>
                </c:pt>
                <c:pt idx="8">
                  <c:v>0.32675222112537</c:v>
                </c:pt>
                <c:pt idx="9">
                  <c:v>0.32409680813749497</c:v>
                </c:pt>
                <c:pt idx="10">
                  <c:v>0.20123361603700801</c:v>
                </c:pt>
                <c:pt idx="11">
                  <c:v>0.20797546012269899</c:v>
                </c:pt>
              </c:numCache>
            </c:numRef>
          </c:val>
          <c:smooth val="0"/>
        </c:ser>
        <c:ser>
          <c:idx val="9"/>
          <c:order val="9"/>
          <c:spPr>
            <a:ln w="28575" cap="rnd">
              <a:solidFill>
                <a:schemeClr val="accent4">
                  <a:lumMod val="60000"/>
                </a:schemeClr>
              </a:solidFill>
              <a:round/>
            </a:ln>
            <a:effectLst/>
          </c:spPr>
          <c:marker>
            <c:symbol val="none"/>
          </c:marker>
          <c:val>
            <c:numRef>
              <c:f>'Class C'!$I$1:$I$15</c:f>
              <c:numCache>
                <c:formatCode>General</c:formatCode>
                <c:ptCount val="15"/>
                <c:pt idx="0">
                  <c:v>0.34686513306269701</c:v>
                </c:pt>
                <c:pt idx="1">
                  <c:v>0.18301667312911901</c:v>
                </c:pt>
                <c:pt idx="2">
                  <c:v>0.250184501845018</c:v>
                </c:pt>
                <c:pt idx="3">
                  <c:v>0.373789846517119</c:v>
                </c:pt>
                <c:pt idx="4">
                  <c:v>0.38804265041888802</c:v>
                </c:pt>
                <c:pt idx="5">
                  <c:v>0.366820276497695</c:v>
                </c:pt>
                <c:pt idx="6">
                  <c:v>0.29389312977099202</c:v>
                </c:pt>
                <c:pt idx="7">
                  <c:v>0.48529411764705799</c:v>
                </c:pt>
                <c:pt idx="8">
                  <c:v>0.36893583724569601</c:v>
                </c:pt>
                <c:pt idx="9">
                  <c:v>0.32078239608801901</c:v>
                </c:pt>
                <c:pt idx="10">
                  <c:v>0.25339839665388603</c:v>
                </c:pt>
                <c:pt idx="11">
                  <c:v>0.32449190492593799</c:v>
                </c:pt>
                <c:pt idx="12">
                  <c:v>0.35925349922239502</c:v>
                </c:pt>
                <c:pt idx="13">
                  <c:v>0.33884099616858199</c:v>
                </c:pt>
              </c:numCache>
            </c:numRef>
          </c:val>
          <c:smooth val="0"/>
        </c:ser>
        <c:ser>
          <c:idx val="10"/>
          <c:order val="10"/>
          <c:spPr>
            <a:ln w="28575" cap="rnd">
              <a:solidFill>
                <a:schemeClr val="accent5">
                  <a:lumMod val="60000"/>
                </a:schemeClr>
              </a:solidFill>
              <a:round/>
            </a:ln>
            <a:effectLst/>
          </c:spPr>
          <c:marker>
            <c:symbol val="none"/>
          </c:marker>
          <c:val>
            <c:numRef>
              <c:f>'Class C'!$J$1:$J$15</c:f>
              <c:numCache>
                <c:formatCode>General</c:formatCode>
                <c:ptCount val="15"/>
                <c:pt idx="0">
                  <c:v>0.32025879498584697</c:v>
                </c:pt>
                <c:pt idx="1">
                  <c:v>0.41704374057315202</c:v>
                </c:pt>
                <c:pt idx="2">
                  <c:v>0.44589552238805902</c:v>
                </c:pt>
                <c:pt idx="3">
                  <c:v>0.44949954504094602</c:v>
                </c:pt>
                <c:pt idx="4">
                  <c:v>0.39627465303140902</c:v>
                </c:pt>
                <c:pt idx="5">
                  <c:v>0.52078431372548994</c:v>
                </c:pt>
                <c:pt idx="6">
                  <c:v>0.39192598822539898</c:v>
                </c:pt>
                <c:pt idx="7">
                  <c:v>0.688888888888888</c:v>
                </c:pt>
                <c:pt idx="8">
                  <c:v>0.51644182124789195</c:v>
                </c:pt>
                <c:pt idx="9">
                  <c:v>0.49834358731661099</c:v>
                </c:pt>
                <c:pt idx="10">
                  <c:v>0.54368256178210905</c:v>
                </c:pt>
                <c:pt idx="11">
                  <c:v>0.40342565597667601</c:v>
                </c:pt>
                <c:pt idx="12">
                  <c:v>0.57743190661478505</c:v>
                </c:pt>
                <c:pt idx="13">
                  <c:v>0.55760368663594395</c:v>
                </c:pt>
              </c:numCache>
            </c:numRef>
          </c:val>
          <c:smooth val="0"/>
        </c:ser>
        <c:ser>
          <c:idx val="11"/>
          <c:order val="11"/>
          <c:spPr>
            <a:ln w="28575" cap="rnd">
              <a:solidFill>
                <a:schemeClr val="accent6">
                  <a:lumMod val="60000"/>
                </a:schemeClr>
              </a:solidFill>
              <a:round/>
            </a:ln>
            <a:effectLst/>
          </c:spPr>
          <c:marker>
            <c:symbol val="none"/>
          </c:marker>
          <c:val>
            <c:numRef>
              <c:f>'Class C'!$K$1:$K$15</c:f>
              <c:numCache>
                <c:formatCode>General</c:formatCode>
                <c:ptCount val="15"/>
                <c:pt idx="0">
                  <c:v>0.37435897435897397</c:v>
                </c:pt>
                <c:pt idx="1">
                  <c:v>0.26051318602993501</c:v>
                </c:pt>
                <c:pt idx="2">
                  <c:v>0.41602465331278798</c:v>
                </c:pt>
                <c:pt idx="3">
                  <c:v>0.342762063227953</c:v>
                </c:pt>
                <c:pt idx="4">
                  <c:v>0.34060269627279899</c:v>
                </c:pt>
                <c:pt idx="5">
                  <c:v>0.46386946386946298</c:v>
                </c:pt>
                <c:pt idx="6">
                  <c:v>0.29449152542372797</c:v>
                </c:pt>
                <c:pt idx="7">
                  <c:v>0.87096774193548299</c:v>
                </c:pt>
                <c:pt idx="8">
                  <c:v>0.27598039215686199</c:v>
                </c:pt>
                <c:pt idx="9">
                  <c:v>0.29623655913978397</c:v>
                </c:pt>
                <c:pt idx="10">
                  <c:v>0.38637992831541201</c:v>
                </c:pt>
                <c:pt idx="11">
                  <c:v>0.26243504083147701</c:v>
                </c:pt>
                <c:pt idx="12">
                  <c:v>0.37137096774193501</c:v>
                </c:pt>
                <c:pt idx="13">
                  <c:v>0.339535952216861</c:v>
                </c:pt>
              </c:numCache>
            </c:numRef>
          </c:val>
          <c:smooth val="0"/>
        </c:ser>
        <c:ser>
          <c:idx val="12"/>
          <c:order val="12"/>
          <c:spPr>
            <a:ln w="28575" cap="rnd">
              <a:solidFill>
                <a:schemeClr val="accent1">
                  <a:lumMod val="80000"/>
                  <a:lumOff val="20000"/>
                </a:schemeClr>
              </a:solidFill>
              <a:round/>
            </a:ln>
            <a:effectLst/>
          </c:spPr>
          <c:marker>
            <c:symbol val="none"/>
          </c:marker>
          <c:val>
            <c:numRef>
              <c:f>'Class C'!$L$1:$L$15</c:f>
              <c:numCache>
                <c:formatCode>General</c:formatCode>
                <c:ptCount val="15"/>
                <c:pt idx="0">
                  <c:v>0.32229965156794399</c:v>
                </c:pt>
                <c:pt idx="1">
                  <c:v>0.327597840755735</c:v>
                </c:pt>
                <c:pt idx="2">
                  <c:v>0.28565891472868199</c:v>
                </c:pt>
                <c:pt idx="3">
                  <c:v>0.26590299780648302</c:v>
                </c:pt>
                <c:pt idx="4">
                  <c:v>0.28996282527881001</c:v>
                </c:pt>
                <c:pt idx="5">
                  <c:v>0.30276134122287901</c:v>
                </c:pt>
                <c:pt idx="6">
                  <c:v>0.27151462994836401</c:v>
                </c:pt>
                <c:pt idx="7">
                  <c:v>0.671875</c:v>
                </c:pt>
                <c:pt idx="8">
                  <c:v>0.29367290091524001</c:v>
                </c:pt>
                <c:pt idx="9">
                  <c:v>0.25853413654618401</c:v>
                </c:pt>
                <c:pt idx="10">
                  <c:v>0.29354445797807499</c:v>
                </c:pt>
                <c:pt idx="11">
                  <c:v>0.314285714285714</c:v>
                </c:pt>
                <c:pt idx="12">
                  <c:v>0.28980582524271797</c:v>
                </c:pt>
                <c:pt idx="13">
                  <c:v>0.126923076923076</c:v>
                </c:pt>
              </c:numCache>
            </c:numRef>
          </c:val>
          <c:smooth val="0"/>
        </c:ser>
        <c:ser>
          <c:idx val="13"/>
          <c:order val="13"/>
          <c:spPr>
            <a:ln w="28575" cap="rnd">
              <a:solidFill>
                <a:schemeClr val="accent2">
                  <a:lumMod val="80000"/>
                  <a:lumOff val="20000"/>
                </a:schemeClr>
              </a:solidFill>
              <a:round/>
            </a:ln>
            <a:effectLst/>
          </c:spPr>
          <c:marker>
            <c:symbol val="none"/>
          </c:marker>
          <c:val>
            <c:numRef>
              <c:f>'Class C'!$M$1:$M$15</c:f>
              <c:numCache>
                <c:formatCode>General</c:formatCode>
                <c:ptCount val="15"/>
                <c:pt idx="0">
                  <c:v>0.34767383691845899</c:v>
                </c:pt>
                <c:pt idx="1">
                  <c:v>0.36023054755043199</c:v>
                </c:pt>
                <c:pt idx="2">
                  <c:v>0.39525831564048097</c:v>
                </c:pt>
                <c:pt idx="3">
                  <c:v>0.38344433872502298</c:v>
                </c:pt>
                <c:pt idx="4">
                  <c:v>0.38473282442748002</c:v>
                </c:pt>
                <c:pt idx="5">
                  <c:v>0.37422360248447201</c:v>
                </c:pt>
                <c:pt idx="6">
                  <c:v>0.57731958762886504</c:v>
                </c:pt>
              </c:numCache>
            </c:numRef>
          </c:val>
          <c:smooth val="0"/>
        </c:ser>
        <c:ser>
          <c:idx val="14"/>
          <c:order val="14"/>
          <c:spPr>
            <a:ln w="28575" cap="rnd">
              <a:solidFill>
                <a:schemeClr val="accent3">
                  <a:lumMod val="80000"/>
                  <a:lumOff val="20000"/>
                </a:schemeClr>
              </a:solidFill>
              <a:round/>
            </a:ln>
            <a:effectLst/>
          </c:spPr>
          <c:marker>
            <c:symbol val="none"/>
          </c:marker>
          <c:val>
            <c:numRef>
              <c:f>'Class C'!$N$1:$N$15</c:f>
              <c:numCache>
                <c:formatCode>General</c:formatCode>
                <c:ptCount val="15"/>
                <c:pt idx="0">
                  <c:v>0.35010060362173001</c:v>
                </c:pt>
                <c:pt idx="1">
                  <c:v>0.308370044052863</c:v>
                </c:pt>
                <c:pt idx="2">
                  <c:v>0.30619136960600302</c:v>
                </c:pt>
                <c:pt idx="3">
                  <c:v>0.34942216179469698</c:v>
                </c:pt>
                <c:pt idx="4">
                  <c:v>0.28645212554628502</c:v>
                </c:pt>
                <c:pt idx="5">
                  <c:v>0.37655745269958402</c:v>
                </c:pt>
                <c:pt idx="6">
                  <c:v>0.25531914893617003</c:v>
                </c:pt>
                <c:pt idx="7">
                  <c:v>0.91304347826086896</c:v>
                </c:pt>
                <c:pt idx="8">
                  <c:v>0.40242471646460698</c:v>
                </c:pt>
                <c:pt idx="9">
                  <c:v>0.358293838862559</c:v>
                </c:pt>
                <c:pt idx="10">
                  <c:v>0.54353021509047394</c:v>
                </c:pt>
                <c:pt idx="11">
                  <c:v>0.354379562043795</c:v>
                </c:pt>
                <c:pt idx="12">
                  <c:v>0.37680000000000002</c:v>
                </c:pt>
                <c:pt idx="13">
                  <c:v>0.48767416934619501</c:v>
                </c:pt>
              </c:numCache>
            </c:numRef>
          </c:val>
          <c:smooth val="0"/>
        </c:ser>
        <c:ser>
          <c:idx val="15"/>
          <c:order val="15"/>
          <c:spPr>
            <a:ln w="28575" cap="rnd">
              <a:solidFill>
                <a:schemeClr val="accent4">
                  <a:lumMod val="80000"/>
                  <a:lumOff val="20000"/>
                </a:schemeClr>
              </a:solidFill>
              <a:round/>
            </a:ln>
            <a:effectLst/>
          </c:spPr>
          <c:marker>
            <c:symbol val="none"/>
          </c:marker>
          <c:val>
            <c:numRef>
              <c:f>'Class C'!$O$1:$O$15</c:f>
              <c:numCache>
                <c:formatCode>General</c:formatCode>
                <c:ptCount val="15"/>
                <c:pt idx="0">
                  <c:v>0.35081967213114701</c:v>
                </c:pt>
                <c:pt idx="1">
                  <c:v>0.46229151559100701</c:v>
                </c:pt>
                <c:pt idx="2">
                  <c:v>0.355005541189508</c:v>
                </c:pt>
                <c:pt idx="3">
                  <c:v>0.32208052013003202</c:v>
                </c:pt>
                <c:pt idx="4">
                  <c:v>0.26532137518684601</c:v>
                </c:pt>
                <c:pt idx="5">
                  <c:v>0.408239700374531</c:v>
                </c:pt>
                <c:pt idx="6">
                  <c:v>0.52304250559284104</c:v>
                </c:pt>
                <c:pt idx="7">
                  <c:v>0.33987730061349603</c:v>
                </c:pt>
                <c:pt idx="8">
                  <c:v>0.34210526315789402</c:v>
                </c:pt>
                <c:pt idx="9">
                  <c:v>0.30788530465949798</c:v>
                </c:pt>
                <c:pt idx="10">
                  <c:v>0.200477326968973</c:v>
                </c:pt>
                <c:pt idx="11">
                  <c:v>0.21403091557669399</c:v>
                </c:pt>
                <c:pt idx="12">
                  <c:v>0.26721479958889999</c:v>
                </c:pt>
              </c:numCache>
            </c:numRef>
          </c:val>
          <c:smooth val="0"/>
        </c:ser>
        <c:ser>
          <c:idx val="16"/>
          <c:order val="16"/>
          <c:spPr>
            <a:ln w="28575" cap="rnd">
              <a:solidFill>
                <a:schemeClr val="accent5">
                  <a:lumMod val="80000"/>
                  <a:lumOff val="20000"/>
                </a:schemeClr>
              </a:solidFill>
              <a:round/>
            </a:ln>
            <a:effectLst/>
          </c:spPr>
          <c:marker>
            <c:symbol val="none"/>
          </c:marker>
          <c:val>
            <c:numRef>
              <c:f>'Class C'!$P$1:$P$15</c:f>
              <c:numCache>
                <c:formatCode>General</c:formatCode>
                <c:ptCount val="15"/>
                <c:pt idx="0">
                  <c:v>0.311762133799737</c:v>
                </c:pt>
                <c:pt idx="1">
                  <c:v>0.29199648197009598</c:v>
                </c:pt>
                <c:pt idx="2">
                  <c:v>0.366639806607574</c:v>
                </c:pt>
                <c:pt idx="3">
                  <c:v>0.32704918032786801</c:v>
                </c:pt>
                <c:pt idx="4">
                  <c:v>0.23615635179152999</c:v>
                </c:pt>
                <c:pt idx="5">
                  <c:v>0.32791127541589599</c:v>
                </c:pt>
                <c:pt idx="6">
                  <c:v>0.29318276871601801</c:v>
                </c:pt>
                <c:pt idx="7">
                  <c:v>0.346199761241543</c:v>
                </c:pt>
                <c:pt idx="8">
                  <c:v>0.30658741951461099</c:v>
                </c:pt>
                <c:pt idx="9">
                  <c:v>0.26632124352331599</c:v>
                </c:pt>
                <c:pt idx="10">
                  <c:v>0.24255471833512701</c:v>
                </c:pt>
                <c:pt idx="11">
                  <c:v>0.31643081761006198</c:v>
                </c:pt>
                <c:pt idx="12">
                  <c:v>0.14806733167082201</c:v>
                </c:pt>
              </c:numCache>
            </c:numRef>
          </c:val>
          <c:smooth val="0"/>
        </c:ser>
        <c:ser>
          <c:idx val="17"/>
          <c:order val="17"/>
          <c:spPr>
            <a:ln w="28575" cap="rnd">
              <a:solidFill>
                <a:schemeClr val="accent6">
                  <a:lumMod val="80000"/>
                  <a:lumOff val="20000"/>
                </a:schemeClr>
              </a:solidFill>
              <a:round/>
            </a:ln>
            <a:effectLst/>
          </c:spPr>
          <c:marker>
            <c:symbol val="none"/>
          </c:marker>
          <c:val>
            <c:numRef>
              <c:f>'Class C'!$Q$1:$Q$15</c:f>
              <c:numCache>
                <c:formatCode>General</c:formatCode>
                <c:ptCount val="15"/>
                <c:pt idx="0">
                  <c:v>0.26987632508833898</c:v>
                </c:pt>
                <c:pt idx="1">
                  <c:v>0.37942122186495097</c:v>
                </c:pt>
                <c:pt idx="2">
                  <c:v>0.26708766716196097</c:v>
                </c:pt>
                <c:pt idx="3">
                  <c:v>0.39050131926121301</c:v>
                </c:pt>
                <c:pt idx="4">
                  <c:v>0.33845391476709602</c:v>
                </c:pt>
                <c:pt idx="5">
                  <c:v>0.24137931034482701</c:v>
                </c:pt>
                <c:pt idx="6">
                  <c:v>0.159317803660565</c:v>
                </c:pt>
                <c:pt idx="7">
                  <c:v>0.397642436149312</c:v>
                </c:pt>
                <c:pt idx="8">
                  <c:v>0.32152588555858302</c:v>
                </c:pt>
                <c:pt idx="9">
                  <c:v>0.29411764705882298</c:v>
                </c:pt>
                <c:pt idx="10">
                  <c:v>0.259850905218317</c:v>
                </c:pt>
                <c:pt idx="11">
                  <c:v>0.269099201824401</c:v>
                </c:pt>
                <c:pt idx="12">
                  <c:v>0.262180414857694</c:v>
                </c:pt>
              </c:numCache>
            </c:numRef>
          </c:val>
          <c:smooth val="0"/>
        </c:ser>
        <c:ser>
          <c:idx val="18"/>
          <c:order val="18"/>
          <c:spPr>
            <a:ln w="28575" cap="rnd">
              <a:solidFill>
                <a:schemeClr val="accent1">
                  <a:lumMod val="80000"/>
                </a:schemeClr>
              </a:solidFill>
              <a:round/>
            </a:ln>
            <a:effectLst/>
          </c:spPr>
          <c:marker>
            <c:symbol val="none"/>
          </c:marker>
          <c:val>
            <c:numRef>
              <c:f>'Class C'!$R$1:$R$15</c:f>
              <c:numCache>
                <c:formatCode>General</c:formatCode>
                <c:ptCount val="15"/>
                <c:pt idx="0">
                  <c:v>0.29743812418584398</c:v>
                </c:pt>
                <c:pt idx="1">
                  <c:v>0.301369863013698</c:v>
                </c:pt>
                <c:pt idx="2">
                  <c:v>0.27145631067961101</c:v>
                </c:pt>
                <c:pt idx="3">
                  <c:v>0.32643851071831498</c:v>
                </c:pt>
                <c:pt idx="4">
                  <c:v>0.31037567084078699</c:v>
                </c:pt>
                <c:pt idx="5">
                  <c:v>0.29529455353834699</c:v>
                </c:pt>
                <c:pt idx="6">
                  <c:v>0.421875</c:v>
                </c:pt>
                <c:pt idx="7">
                  <c:v>0.334787782625942</c:v>
                </c:pt>
                <c:pt idx="8">
                  <c:v>0.24057262569832399</c:v>
                </c:pt>
                <c:pt idx="9">
                  <c:v>0.20615159282314099</c:v>
                </c:pt>
                <c:pt idx="10">
                  <c:v>0.30599999999999999</c:v>
                </c:pt>
                <c:pt idx="11">
                  <c:v>0.39712696941612602</c:v>
                </c:pt>
              </c:numCache>
            </c:numRef>
          </c:val>
          <c:smooth val="0"/>
        </c:ser>
        <c:ser>
          <c:idx val="19"/>
          <c:order val="19"/>
          <c:spPr>
            <a:ln w="28575" cap="rnd">
              <a:solidFill>
                <a:schemeClr val="accent2">
                  <a:lumMod val="80000"/>
                </a:schemeClr>
              </a:solidFill>
              <a:round/>
            </a:ln>
            <a:effectLst/>
          </c:spPr>
          <c:marker>
            <c:symbol val="none"/>
          </c:marker>
          <c:val>
            <c:numRef>
              <c:f>'Class C'!$S$1:$S$15</c:f>
              <c:numCache>
                <c:formatCode>General</c:formatCode>
                <c:ptCount val="15"/>
                <c:pt idx="0">
                  <c:v>0.28933823529411701</c:v>
                </c:pt>
                <c:pt idx="1">
                  <c:v>0.41713716373297899</c:v>
                </c:pt>
                <c:pt idx="2">
                  <c:v>0.34096802074330101</c:v>
                </c:pt>
                <c:pt idx="3">
                  <c:v>0.33467606579388998</c:v>
                </c:pt>
                <c:pt idx="4">
                  <c:v>0.42871936486020001</c:v>
                </c:pt>
                <c:pt idx="5">
                  <c:v>0.36671001300390099</c:v>
                </c:pt>
                <c:pt idx="6">
                  <c:v>0.62337662337662303</c:v>
                </c:pt>
                <c:pt idx="7">
                  <c:v>0.48371040723981901</c:v>
                </c:pt>
                <c:pt idx="8">
                  <c:v>0.52345564328843397</c:v>
                </c:pt>
                <c:pt idx="9">
                  <c:v>0.499311768754301</c:v>
                </c:pt>
                <c:pt idx="10">
                  <c:v>0.37784787942516601</c:v>
                </c:pt>
                <c:pt idx="11">
                  <c:v>0.35739919780451701</c:v>
                </c:pt>
                <c:pt idx="12">
                  <c:v>0.39047619047618998</c:v>
                </c:pt>
              </c:numCache>
            </c:numRef>
          </c:val>
          <c:smooth val="0"/>
        </c:ser>
        <c:ser>
          <c:idx val="20"/>
          <c:order val="20"/>
          <c:spPr>
            <a:ln w="28575" cap="rnd">
              <a:solidFill>
                <a:schemeClr val="accent3">
                  <a:lumMod val="80000"/>
                </a:schemeClr>
              </a:solidFill>
              <a:round/>
            </a:ln>
            <a:effectLst/>
          </c:spPr>
          <c:marker>
            <c:symbol val="none"/>
          </c:marker>
          <c:val>
            <c:numRef>
              <c:f>'Class C'!$T$1:$T$15</c:f>
              <c:numCache>
                <c:formatCode>General</c:formatCode>
                <c:ptCount val="15"/>
                <c:pt idx="0">
                  <c:v>0.22534602076124499</c:v>
                </c:pt>
                <c:pt idx="1">
                  <c:v>0.32063026749725099</c:v>
                </c:pt>
                <c:pt idx="2">
                  <c:v>0.32842942345924397</c:v>
                </c:pt>
                <c:pt idx="3">
                  <c:v>0.33252012686020899</c:v>
                </c:pt>
                <c:pt idx="4">
                  <c:v>0.28699029126213499</c:v>
                </c:pt>
                <c:pt idx="5">
                  <c:v>0.247488584474885</c:v>
                </c:pt>
                <c:pt idx="6">
                  <c:v>0.25363558597091501</c:v>
                </c:pt>
                <c:pt idx="7">
                  <c:v>0.248694254720771</c:v>
                </c:pt>
                <c:pt idx="8">
                  <c:v>0.33465937344604602</c:v>
                </c:pt>
                <c:pt idx="9">
                  <c:v>0.24197810494526201</c:v>
                </c:pt>
                <c:pt idx="10">
                  <c:v>0.20639431616341</c:v>
                </c:pt>
                <c:pt idx="11">
                  <c:v>0.243757431629013</c:v>
                </c:pt>
                <c:pt idx="12">
                  <c:v>0.265696784073506</c:v>
                </c:pt>
              </c:numCache>
            </c:numRef>
          </c:val>
          <c:smooth val="0"/>
        </c:ser>
        <c:dLbls>
          <c:showLegendKey val="0"/>
          <c:showVal val="0"/>
          <c:showCatName val="0"/>
          <c:showSerName val="0"/>
          <c:showPercent val="0"/>
          <c:showBubbleSize val="0"/>
        </c:dLbls>
        <c:smooth val="0"/>
        <c:axId val="-1501940720"/>
        <c:axId val="-1501928752"/>
      </c:lineChart>
      <c:catAx>
        <c:axId val="-15019407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r>
                  <a:rPr lang="en-US"/>
                  <a:t>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en-US"/>
          </a:p>
        </c:txPr>
        <c:crossAx val="-1501928752"/>
        <c:crosses val="autoZero"/>
        <c:auto val="1"/>
        <c:lblAlgn val="ctr"/>
        <c:lblOffset val="100"/>
        <c:noMultiLvlLbl val="0"/>
      </c:catAx>
      <c:valAx>
        <c:axId val="-1501928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r>
                  <a:rPr lang="en-US" dirty="0" smtClean="0"/>
                  <a:t>Actions per second</a:t>
                </a:r>
                <a:endParaRPr lang="en-US"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en-US"/>
          </a:p>
        </c:txPr>
        <c:crossAx val="-1501940720"/>
        <c:crosses val="autoZero"/>
        <c:crossBetween val="between"/>
      </c:valAx>
      <c:spPr>
        <a:noFill/>
        <a:ln w="12700">
          <a:solidFill>
            <a:schemeClr val="tx1"/>
          </a:solidFill>
        </a:ln>
        <a:effectLst/>
      </c:spPr>
    </c:plotArea>
    <c:plotVisOnly val="1"/>
    <c:dispBlanksAs val="gap"/>
    <c:showDLblsOverMax val="0"/>
  </c:chart>
  <c:spPr>
    <a:solidFill>
      <a:schemeClr val="bg1"/>
    </a:solidFill>
    <a:ln>
      <a:noFill/>
    </a:ln>
    <a:effectLst>
      <a:outerShdw blurRad="50800" dist="38100" dir="2700000" algn="tl" rotWithShape="0">
        <a:prstClr val="black">
          <a:alpha val="40000"/>
        </a:prstClr>
      </a:outerShdw>
    </a:effectLst>
  </c:spPr>
  <c:txPr>
    <a:bodyPr/>
    <a:lstStyle/>
    <a:p>
      <a:pPr>
        <a:defRPr>
          <a:latin typeface="+mj-lt"/>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1917328"/>
        <c:axId val="-1501939632"/>
      </c:barChart>
      <c:catAx>
        <c:axId val="-1501917328"/>
        <c:scaling>
          <c:orientation val="minMax"/>
        </c:scaling>
        <c:delete val="1"/>
        <c:axPos val="b"/>
        <c:numFmt formatCode="General" sourceLinked="1"/>
        <c:majorTickMark val="none"/>
        <c:minorTickMark val="none"/>
        <c:tickLblPos val="nextTo"/>
        <c:crossAx val="-1501939632"/>
        <c:crosses val="autoZero"/>
        <c:auto val="1"/>
        <c:lblAlgn val="ctr"/>
        <c:lblOffset val="100"/>
        <c:noMultiLvlLbl val="0"/>
      </c:catAx>
      <c:valAx>
        <c:axId val="-1501939632"/>
        <c:scaling>
          <c:orientation val="minMax"/>
        </c:scaling>
        <c:delete val="1"/>
        <c:axPos val="l"/>
        <c:numFmt formatCode="General" sourceLinked="1"/>
        <c:majorTickMark val="none"/>
        <c:minorTickMark val="none"/>
        <c:tickLblPos val="nextTo"/>
        <c:crossAx val="-1501917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1939088"/>
        <c:axId val="-1501947248"/>
      </c:barChart>
      <c:catAx>
        <c:axId val="-1501939088"/>
        <c:scaling>
          <c:orientation val="minMax"/>
        </c:scaling>
        <c:delete val="1"/>
        <c:axPos val="b"/>
        <c:numFmt formatCode="General" sourceLinked="1"/>
        <c:majorTickMark val="none"/>
        <c:minorTickMark val="none"/>
        <c:tickLblPos val="nextTo"/>
        <c:crossAx val="-1501947248"/>
        <c:crosses val="autoZero"/>
        <c:auto val="1"/>
        <c:lblAlgn val="ctr"/>
        <c:lblOffset val="100"/>
        <c:noMultiLvlLbl val="0"/>
      </c:catAx>
      <c:valAx>
        <c:axId val="-1501947248"/>
        <c:scaling>
          <c:orientation val="minMax"/>
        </c:scaling>
        <c:delete val="1"/>
        <c:axPos val="l"/>
        <c:numFmt formatCode="General" sourceLinked="1"/>
        <c:majorTickMark val="none"/>
        <c:minorTickMark val="none"/>
        <c:tickLblPos val="nextTo"/>
        <c:crossAx val="-1501939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1944528"/>
        <c:axId val="-1501937456"/>
      </c:barChart>
      <c:catAx>
        <c:axId val="-1501944528"/>
        <c:scaling>
          <c:orientation val="minMax"/>
        </c:scaling>
        <c:delete val="1"/>
        <c:axPos val="b"/>
        <c:numFmt formatCode="General" sourceLinked="1"/>
        <c:majorTickMark val="none"/>
        <c:minorTickMark val="none"/>
        <c:tickLblPos val="nextTo"/>
        <c:crossAx val="-1501937456"/>
        <c:crosses val="autoZero"/>
        <c:auto val="1"/>
        <c:lblAlgn val="ctr"/>
        <c:lblOffset val="100"/>
        <c:noMultiLvlLbl val="0"/>
      </c:catAx>
      <c:valAx>
        <c:axId val="-1501937456"/>
        <c:scaling>
          <c:orientation val="minMax"/>
        </c:scaling>
        <c:delete val="1"/>
        <c:axPos val="l"/>
        <c:numFmt formatCode="General" sourceLinked="1"/>
        <c:majorTickMark val="none"/>
        <c:minorTickMark val="none"/>
        <c:tickLblPos val="nextTo"/>
        <c:crossAx val="-1501944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1946160"/>
        <c:axId val="-1501945616"/>
      </c:barChart>
      <c:catAx>
        <c:axId val="-1501946160"/>
        <c:scaling>
          <c:orientation val="minMax"/>
        </c:scaling>
        <c:delete val="1"/>
        <c:axPos val="b"/>
        <c:numFmt formatCode="General" sourceLinked="1"/>
        <c:majorTickMark val="none"/>
        <c:minorTickMark val="none"/>
        <c:tickLblPos val="nextTo"/>
        <c:crossAx val="-1501945616"/>
        <c:crosses val="autoZero"/>
        <c:auto val="1"/>
        <c:lblAlgn val="ctr"/>
        <c:lblOffset val="100"/>
        <c:noMultiLvlLbl val="0"/>
      </c:catAx>
      <c:valAx>
        <c:axId val="-1501945616"/>
        <c:scaling>
          <c:orientation val="minMax"/>
        </c:scaling>
        <c:delete val="1"/>
        <c:axPos val="l"/>
        <c:numFmt formatCode="General" sourceLinked="1"/>
        <c:majorTickMark val="none"/>
        <c:minorTickMark val="none"/>
        <c:tickLblPos val="nextTo"/>
        <c:crossAx val="-1501946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01930384"/>
        <c:axId val="-1501929840"/>
      </c:barChart>
      <c:catAx>
        <c:axId val="-1501930384"/>
        <c:scaling>
          <c:orientation val="minMax"/>
        </c:scaling>
        <c:delete val="1"/>
        <c:axPos val="b"/>
        <c:numFmt formatCode="General" sourceLinked="1"/>
        <c:majorTickMark val="none"/>
        <c:minorTickMark val="none"/>
        <c:tickLblPos val="nextTo"/>
        <c:crossAx val="-1501929840"/>
        <c:crosses val="autoZero"/>
        <c:auto val="1"/>
        <c:lblAlgn val="ctr"/>
        <c:lblOffset val="100"/>
        <c:noMultiLvlLbl val="0"/>
      </c:catAx>
      <c:valAx>
        <c:axId val="-1501929840"/>
        <c:scaling>
          <c:orientation val="minMax"/>
        </c:scaling>
        <c:delete val="1"/>
        <c:axPos val="l"/>
        <c:numFmt formatCode="General" sourceLinked="1"/>
        <c:majorTickMark val="none"/>
        <c:minorTickMark val="none"/>
        <c:tickLblPos val="nextTo"/>
        <c:crossAx val="-1501930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Sheet1!$A$1</c:f>
              <c:strCache>
                <c:ptCount val="1"/>
                <c:pt idx="0">
                  <c:v>Series 1</c:v>
                </c:pt>
              </c:strCache>
            </c:strRef>
          </c:tx>
          <c:spPr>
            <a:solidFill>
              <a:schemeClr val="tx1"/>
            </a:solidFill>
            <a:ln>
              <a:solidFill>
                <a:schemeClr val="tx1"/>
              </a:solidFill>
            </a:ln>
            <a:effectLst/>
          </c:spPr>
          <c:invertIfNegative val="0"/>
          <c:val>
            <c:numRef>
              <c:f>Sheet1!$A$2:$A$35</c:f>
              <c:numCache>
                <c:formatCode>General</c:formatCode>
                <c:ptCount val="34"/>
                <c:pt idx="0">
                  <c:v>3</c:v>
                </c:pt>
                <c:pt idx="1">
                  <c:v>2</c:v>
                </c:pt>
                <c:pt idx="2">
                  <c:v>1.5</c:v>
                </c:pt>
                <c:pt idx="3">
                  <c:v>6.5</c:v>
                </c:pt>
                <c:pt idx="4">
                  <c:v>1.3</c:v>
                </c:pt>
                <c:pt idx="5">
                  <c:v>2.5</c:v>
                </c:pt>
                <c:pt idx="6">
                  <c:v>3.4</c:v>
                </c:pt>
                <c:pt idx="7">
                  <c:v>2.4</c:v>
                </c:pt>
                <c:pt idx="8">
                  <c:v>1</c:v>
                </c:pt>
                <c:pt idx="9">
                  <c:v>2</c:v>
                </c:pt>
                <c:pt idx="10">
                  <c:v>8.5</c:v>
                </c:pt>
                <c:pt idx="11">
                  <c:v>2.5</c:v>
                </c:pt>
                <c:pt idx="12">
                  <c:v>2.2999999999999998</c:v>
                </c:pt>
                <c:pt idx="13">
                  <c:v>1.5</c:v>
                </c:pt>
                <c:pt idx="14">
                  <c:v>0.4</c:v>
                </c:pt>
                <c:pt idx="15">
                  <c:v>2.4</c:v>
                </c:pt>
                <c:pt idx="16">
                  <c:v>1</c:v>
                </c:pt>
                <c:pt idx="17">
                  <c:v>2.2999999999999998</c:v>
                </c:pt>
                <c:pt idx="18">
                  <c:v>3.5</c:v>
                </c:pt>
                <c:pt idx="19">
                  <c:v>4.5</c:v>
                </c:pt>
                <c:pt idx="20">
                  <c:v>1.2</c:v>
                </c:pt>
                <c:pt idx="21">
                  <c:v>2.5</c:v>
                </c:pt>
                <c:pt idx="22">
                  <c:v>3.4</c:v>
                </c:pt>
                <c:pt idx="23">
                  <c:v>2.4</c:v>
                </c:pt>
                <c:pt idx="24">
                  <c:v>0.2</c:v>
                </c:pt>
                <c:pt idx="25">
                  <c:v>3</c:v>
                </c:pt>
                <c:pt idx="26">
                  <c:v>1.5</c:v>
                </c:pt>
                <c:pt idx="27">
                  <c:v>2.5</c:v>
                </c:pt>
                <c:pt idx="28">
                  <c:v>1.3</c:v>
                </c:pt>
                <c:pt idx="29">
                  <c:v>2.5</c:v>
                </c:pt>
                <c:pt idx="30">
                  <c:v>2.8</c:v>
                </c:pt>
                <c:pt idx="31">
                  <c:v>0.4</c:v>
                </c:pt>
              </c:numCache>
            </c:numRef>
          </c:val>
        </c:ser>
        <c:dLbls>
          <c:showLegendKey val="0"/>
          <c:showVal val="0"/>
          <c:showCatName val="0"/>
          <c:showSerName val="0"/>
          <c:showPercent val="0"/>
          <c:showBubbleSize val="0"/>
        </c:dLbls>
        <c:gapWidth val="219"/>
        <c:overlap val="-27"/>
        <c:axId val="-1569911232"/>
        <c:axId val="-1569909600"/>
      </c:barChart>
      <c:catAx>
        <c:axId val="-1569911232"/>
        <c:scaling>
          <c:orientation val="minMax"/>
        </c:scaling>
        <c:delete val="1"/>
        <c:axPos val="b"/>
        <c:numFmt formatCode="General" sourceLinked="1"/>
        <c:majorTickMark val="none"/>
        <c:minorTickMark val="none"/>
        <c:tickLblPos val="nextTo"/>
        <c:crossAx val="-1569909600"/>
        <c:crosses val="autoZero"/>
        <c:auto val="1"/>
        <c:lblAlgn val="ctr"/>
        <c:lblOffset val="100"/>
        <c:noMultiLvlLbl val="0"/>
      </c:catAx>
      <c:valAx>
        <c:axId val="-1569909600"/>
        <c:scaling>
          <c:orientation val="minMax"/>
        </c:scaling>
        <c:delete val="1"/>
        <c:axPos val="l"/>
        <c:numFmt formatCode="General" sourceLinked="1"/>
        <c:majorTickMark val="none"/>
        <c:minorTickMark val="none"/>
        <c:tickLblPos val="nextTo"/>
        <c:crossAx val="-1569911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Shape 435"/>
          <p:cNvSpPr>
            <a:spLocks noGrp="1" noRot="1" noChangeAspect="1"/>
          </p:cNvSpPr>
          <p:nvPr>
            <p:ph type="sldImg"/>
          </p:nvPr>
        </p:nvSpPr>
        <p:spPr bwMode="auto">
          <a:xfrm>
            <a:off x="1257300" y="720725"/>
            <a:ext cx="48006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4339" name="Shape 436"/>
          <p:cNvSpPr>
            <a:spLocks noGrp="1"/>
          </p:cNvSpPr>
          <p:nvPr>
            <p:ph type="body" sz="quarter" idx="1"/>
          </p:nvPr>
        </p:nvSpPr>
        <p:spPr bwMode="auto">
          <a:xfrm>
            <a:off x="975360" y="4560570"/>
            <a:ext cx="5364480"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endParaRPr lang="en-US" altLang="en-US" smtClean="0">
              <a:sym typeface="Lucida Grande" charset="0"/>
            </a:endParaRPr>
          </a:p>
        </p:txBody>
      </p:sp>
    </p:spTree>
    <p:extLst>
      <p:ext uri="{BB962C8B-B14F-4D97-AF65-F5344CB8AC3E}">
        <p14:creationId xmlns:p14="http://schemas.microsoft.com/office/powerpoint/2010/main" val="3902903552"/>
      </p:ext>
    </p:extLst>
  </p:cSld>
  <p:clrMap bg1="lt1" tx1="dk1" bg2="lt2" tx2="dk2" accent1="accent1" accent2="accent2" accent3="accent3" accent4="accent4" accent5="accent5" accent6="accent6" hlink="hlink" folHlink="folHlink"/>
  <p:notesStyle>
    <a:lvl1pPr algn="l" defTabSz="584200" rtl="0" eaLnBrk="0" fontAlgn="base" hangingPunct="0">
      <a:spcBef>
        <a:spcPct val="30000"/>
      </a:spcBef>
      <a:spcAft>
        <a:spcPct val="0"/>
      </a:spcAft>
      <a:defRPr sz="2200">
        <a:solidFill>
          <a:schemeClr val="tx1"/>
        </a:solidFill>
        <a:latin typeface="Lucida Grande"/>
        <a:ea typeface="Lucida Grande"/>
        <a:cs typeface="Lucida Grande"/>
        <a:sym typeface="Lucida Grande" charset="0"/>
      </a:defRPr>
    </a:lvl1pPr>
    <a:lvl2pPr marL="742950" indent="-285750" algn="l" defTabSz="584200" rtl="0" eaLnBrk="0" fontAlgn="base" hangingPunct="0">
      <a:spcBef>
        <a:spcPct val="30000"/>
      </a:spcBef>
      <a:spcAft>
        <a:spcPct val="0"/>
      </a:spcAft>
      <a:defRPr sz="2200">
        <a:solidFill>
          <a:schemeClr val="tx1"/>
        </a:solidFill>
        <a:latin typeface="Lucida Grande"/>
        <a:ea typeface="Lucida Grande"/>
        <a:cs typeface="Lucida Grande"/>
        <a:sym typeface="Lucida Grande" charset="0"/>
      </a:defRPr>
    </a:lvl2pPr>
    <a:lvl3pPr marL="1143000" indent="-228600" algn="l" defTabSz="584200" rtl="0" eaLnBrk="0" fontAlgn="base" hangingPunct="0">
      <a:spcBef>
        <a:spcPct val="30000"/>
      </a:spcBef>
      <a:spcAft>
        <a:spcPct val="0"/>
      </a:spcAft>
      <a:defRPr sz="2200">
        <a:solidFill>
          <a:schemeClr val="tx1"/>
        </a:solidFill>
        <a:latin typeface="Lucida Grande"/>
        <a:ea typeface="Lucida Grande"/>
        <a:cs typeface="Lucida Grande"/>
        <a:sym typeface="Lucida Grande" charset="0"/>
      </a:defRPr>
    </a:lvl3pPr>
    <a:lvl4pPr marL="1600200" indent="-228600" algn="l" defTabSz="584200" rtl="0" eaLnBrk="0" fontAlgn="base" hangingPunct="0">
      <a:spcBef>
        <a:spcPct val="30000"/>
      </a:spcBef>
      <a:spcAft>
        <a:spcPct val="0"/>
      </a:spcAft>
      <a:defRPr sz="2200">
        <a:solidFill>
          <a:schemeClr val="tx1"/>
        </a:solidFill>
        <a:latin typeface="Lucida Grande"/>
        <a:ea typeface="Lucida Grande"/>
        <a:cs typeface="Lucida Grande"/>
        <a:sym typeface="Lucida Grande" charset="0"/>
      </a:defRPr>
    </a:lvl4pPr>
    <a:lvl5pPr marL="2057400" indent="-228600" algn="l" defTabSz="584200" rtl="0" eaLnBrk="0" fontAlgn="base" hangingPunct="0">
      <a:spcBef>
        <a:spcPct val="30000"/>
      </a:spcBef>
      <a:spcAft>
        <a:spcPct val="0"/>
      </a:spcAft>
      <a:defRPr sz="2200">
        <a:solidFill>
          <a:schemeClr val="tx1"/>
        </a:solidFill>
        <a:latin typeface="Lucida Grande"/>
        <a:ea typeface="Lucida Grande"/>
        <a:cs typeface="Lucida Grande"/>
        <a:sym typeface="Lucida Grande" charset="0"/>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work concerns</a:t>
            </a:r>
            <a:r>
              <a:rPr lang="en-US" baseline="0" dirty="0" smtClean="0"/>
              <a:t> teaching engineering design.</a:t>
            </a:r>
            <a:endParaRPr lang="en-US" dirty="0"/>
          </a:p>
        </p:txBody>
      </p:sp>
    </p:spTree>
    <p:extLst>
      <p:ext uri="{BB962C8B-B14F-4D97-AF65-F5344CB8AC3E}">
        <p14:creationId xmlns:p14="http://schemas.microsoft.com/office/powerpoint/2010/main" val="2089762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Only!">
    <p:spTree>
      <p:nvGrpSpPr>
        <p:cNvPr id="1" name=""/>
        <p:cNvGrpSpPr/>
        <p:nvPr/>
      </p:nvGrpSpPr>
      <p:grpSpPr>
        <a:xfrm>
          <a:off x="0" y="0"/>
          <a:ext cx="0" cy="0"/>
          <a:chOff x="0" y="0"/>
          <a:chExt cx="0" cy="0"/>
        </a:xfrm>
      </p:grpSpPr>
      <p:grpSp>
        <p:nvGrpSpPr>
          <p:cNvPr id="6" name="Group 5"/>
          <p:cNvGrpSpPr>
            <a:grpSpLocks/>
          </p:cNvGrpSpPr>
          <p:nvPr/>
        </p:nvGrpSpPr>
        <p:grpSpPr bwMode="auto">
          <a:xfrm>
            <a:off x="-203200" y="-277813"/>
            <a:ext cx="14330363" cy="10110788"/>
            <a:chOff x="-202908" y="-282202"/>
            <a:chExt cx="14329927" cy="10111363"/>
          </a:xfrm>
        </p:grpSpPr>
        <p:grpSp>
          <p:nvGrpSpPr>
            <p:cNvPr id="7" name="Group 6"/>
            <p:cNvGrpSpPr>
              <a:grpSpLocks/>
            </p:cNvGrpSpPr>
            <p:nvPr/>
          </p:nvGrpSpPr>
          <p:grpSpPr bwMode="auto">
            <a:xfrm>
              <a:off x="-202908" y="-282202"/>
              <a:ext cx="14329927" cy="5738381"/>
              <a:chOff x="-202908" y="-282202"/>
              <a:chExt cx="14441589" cy="5738381"/>
            </a:xfrm>
          </p:grpSpPr>
          <p:sp>
            <p:nvSpPr>
              <p:cNvPr id="9" name="Shape 12"/>
              <p:cNvSpPr/>
              <p:nvPr/>
            </p:nvSpPr>
            <p:spPr>
              <a:xfrm>
                <a:off x="-202908" y="529057"/>
                <a:ext cx="14441589" cy="4927880"/>
              </a:xfrm>
              <a:prstGeom prst="rect">
                <a:avLst/>
              </a:prstGeom>
              <a:solidFill>
                <a:srgbClr val="CEEBEB"/>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13"/>
              <p:cNvSpPr/>
              <p:nvPr/>
            </p:nvSpPr>
            <p:spPr>
              <a:xfrm>
                <a:off x="-202908" y="-282202"/>
                <a:ext cx="14441589" cy="3644149"/>
              </a:xfrm>
              <a:prstGeom prst="rect">
                <a:avLst/>
              </a:prstGeom>
              <a:gradFill flip="none" rotWithShape="1">
                <a:gsLst>
                  <a:gs pos="0">
                    <a:srgbClr val="ACD4D4"/>
                  </a:gs>
                  <a:gs pos="28497">
                    <a:srgbClr val="ACD4D4"/>
                  </a:gs>
                  <a:gs pos="41450">
                    <a:srgbClr val="ACD4D4"/>
                  </a:gs>
                  <a:gs pos="77353">
                    <a:srgbClr val="D5EAE9">
                      <a:alpha val="50000"/>
                    </a:srgbClr>
                  </a:gs>
                  <a:gs pos="100000">
                    <a:srgbClr val="FFFFFF">
                      <a:alpha val="0"/>
                    </a:srgbClr>
                  </a:gs>
                </a:gsLst>
                <a:lin ang="5400000" scaled="0"/>
              </a:gra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8" name="Shape 14"/>
            <p:cNvSpPr/>
            <p:nvPr/>
          </p:nvSpPr>
          <p:spPr>
            <a:xfrm>
              <a:off x="-202908" y="5447412"/>
              <a:ext cx="14329927" cy="4381749"/>
            </a:xfrm>
            <a:prstGeom prst="rect">
              <a:avLst/>
            </a:prstGeom>
            <a:solidFill>
              <a:srgbClr val="FFECB8"/>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 name="Shape 15"/>
          <p:cNvSpPr/>
          <p:nvPr/>
        </p:nvSpPr>
        <p:spPr>
          <a:xfrm>
            <a:off x="541338" y="5446713"/>
            <a:ext cx="12766675" cy="4383087"/>
          </a:xfrm>
          <a:prstGeom prst="rect">
            <a:avLst/>
          </a:prstGeom>
          <a:solidFill>
            <a:srgbClr val="FCF2D4"/>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12" name="droppedImage.pdf"/>
          <p:cNvPicPr>
            <a:picLocks noChangeAspect="1"/>
          </p:cNvPicPr>
          <p:nvPr/>
        </p:nvPicPr>
        <p:blipFill>
          <a:blip r:embed="rId2">
            <a:extLst>
              <a:ext uri="{28A0092B-C50C-407E-A947-70E740481C1C}">
                <a14:useLocalDpi xmlns:a14="http://schemas.microsoft.com/office/drawing/2010/main" val="0"/>
              </a:ext>
            </a:extLst>
          </a:blip>
          <a:srcRect t="56522" b="-2174"/>
          <a:stretch>
            <a:fillRect/>
          </a:stretch>
        </p:blipFill>
        <p:spPr bwMode="auto">
          <a:xfrm>
            <a:off x="1009650" y="-301625"/>
            <a:ext cx="114681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3" name="droppedImage.pdf"/>
          <p:cNvPicPr>
            <a:picLocks noChangeAspect="1"/>
          </p:cNvPicPr>
          <p:nvPr/>
        </p:nvPicPr>
        <p:blipFill>
          <a:blip r:embed="rId2">
            <a:extLst>
              <a:ext uri="{28A0092B-C50C-407E-A947-70E740481C1C}">
                <a14:useLocalDpi xmlns:a14="http://schemas.microsoft.com/office/drawing/2010/main" val="0"/>
              </a:ext>
            </a:extLst>
          </a:blip>
          <a:srcRect t="2" b="59779"/>
          <a:stretch>
            <a:fillRect/>
          </a:stretch>
        </p:blipFill>
        <p:spPr bwMode="auto">
          <a:xfrm>
            <a:off x="1079500" y="8232775"/>
            <a:ext cx="10845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4" name="droppedImag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8610600"/>
            <a:ext cx="1004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5" name="Concord Consortium 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69900"/>
            <a:ext cx="21463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1" name="Shape 21"/>
          <p:cNvSpPr>
            <a:spLocks noGrp="1"/>
          </p:cNvSpPr>
          <p:nvPr>
            <p:ph type="body" sz="quarter" idx="13"/>
          </p:nvPr>
        </p:nvSpPr>
        <p:spPr>
          <a:xfrm>
            <a:off x="3460005" y="6267450"/>
            <a:ext cx="9550401" cy="1371600"/>
          </a:xfrm>
          <a:prstGeom prst="rect">
            <a:avLst/>
          </a:prstGeom>
        </p:spPr>
        <p:txBody>
          <a:bodyPr>
            <a:spAutoFit/>
          </a:bodyPr>
          <a:lstStyle/>
          <a:p>
            <a:pPr lvl="0"/>
            <a:r>
              <a:rPr lang="en-US" smtClean="0"/>
              <a:t>Click to edit Master text styles</a:t>
            </a:r>
          </a:p>
          <a:p>
            <a:pPr lvl="1"/>
            <a:r>
              <a:rPr lang="en-US" smtClean="0"/>
              <a:t>Second level</a:t>
            </a:r>
          </a:p>
        </p:txBody>
      </p:sp>
      <p:sp>
        <p:nvSpPr>
          <p:cNvPr id="22" name="Shape 22"/>
          <p:cNvSpPr>
            <a:spLocks noGrp="1"/>
          </p:cNvSpPr>
          <p:nvPr>
            <p:ph type="body" sz="quarter" idx="14"/>
          </p:nvPr>
        </p:nvSpPr>
        <p:spPr>
          <a:xfrm>
            <a:off x="763122" y="2406650"/>
            <a:ext cx="11264901" cy="2057400"/>
          </a:xfrm>
          <a:prstGeom prst="rect">
            <a:avLst/>
          </a:prstGeom>
        </p:spPr>
        <p:txBody>
          <a:bodyPr>
            <a:spAutoFit/>
          </a:bodyPr>
          <a:lstStyle>
            <a:lvl1pPr marL="0" indent="0">
              <a:spcBef>
                <a:spcPts val="0"/>
              </a:spcBef>
              <a:buSzTx/>
              <a:buNone/>
              <a:defRPr sz="6400">
                <a:latin typeface="Museo Sans 300"/>
                <a:ea typeface="Museo Sans 300"/>
                <a:cs typeface="Museo Sans 300"/>
                <a:sym typeface="Museo Sans 300"/>
              </a:defRPr>
            </a:lvl1pPr>
          </a:lstStyle>
          <a:p>
            <a:pPr lvl="0"/>
            <a:r>
              <a:rPr lang="en-US" smtClean="0"/>
              <a:t>Click to edit Master text styles</a:t>
            </a:r>
          </a:p>
        </p:txBody>
      </p:sp>
      <p:sp>
        <p:nvSpPr>
          <p:cNvPr id="23" name="Shape 23"/>
          <p:cNvSpPr>
            <a:spLocks noGrp="1"/>
          </p:cNvSpPr>
          <p:nvPr>
            <p:ph type="body" sz="quarter" idx="15"/>
          </p:nvPr>
        </p:nvSpPr>
        <p:spPr>
          <a:xfrm>
            <a:off x="2870200" y="8744139"/>
            <a:ext cx="6210300" cy="748923"/>
          </a:xfrm>
          <a:prstGeom prst="rect">
            <a:avLst/>
          </a:prstGeom>
        </p:spPr>
        <p:txBody>
          <a:bodyPr>
            <a:spAutoFit/>
          </a:bodyPr>
          <a:lstStyle>
            <a:lvl1pPr marL="0" indent="0" algn="ctr">
              <a:spcBef>
                <a:spcPts val="0"/>
              </a:spcBef>
              <a:buSzTx/>
              <a:buNone/>
              <a:defRPr>
                <a:latin typeface="+mj-lt"/>
                <a:ea typeface="+mj-ea"/>
                <a:cs typeface="+mj-cs"/>
                <a:sym typeface="Museo Sans 100"/>
              </a:defRPr>
            </a:lvl1pPr>
          </a:lstStyle>
          <a:p>
            <a:pPr lvl="0"/>
            <a:r>
              <a:rPr lang="en-US" smtClean="0"/>
              <a:t>Click to edit Master text styles</a:t>
            </a:r>
          </a:p>
        </p:txBody>
      </p:sp>
      <p:sp>
        <p:nvSpPr>
          <p:cNvPr id="24" name="Shape 24"/>
          <p:cNvSpPr>
            <a:spLocks noGrp="1"/>
          </p:cNvSpPr>
          <p:nvPr>
            <p:ph type="body" sz="quarter" idx="16"/>
          </p:nvPr>
        </p:nvSpPr>
        <p:spPr>
          <a:xfrm>
            <a:off x="3786612" y="431988"/>
            <a:ext cx="6091089" cy="748923"/>
          </a:xfrm>
          <a:prstGeom prst="rect">
            <a:avLst/>
          </a:prstGeom>
        </p:spPr>
        <p:txBody>
          <a:bodyPr>
            <a:spAutoFit/>
          </a:bodyPr>
          <a:lstStyle>
            <a:lvl1pPr marL="0" indent="0" algn="ctr">
              <a:spcBef>
                <a:spcPts val="0"/>
              </a:spcBef>
              <a:buSzTx/>
              <a:buNone/>
              <a:defRPr>
                <a:latin typeface="+mj-lt"/>
                <a:ea typeface="+mj-ea"/>
                <a:cs typeface="+mj-cs"/>
                <a:sym typeface="Museo Sans 100"/>
              </a:defRPr>
            </a:lvl1pPr>
          </a:lstStyle>
          <a:p>
            <a:pPr lvl="0"/>
            <a:r>
              <a:rPr lang="en-US" smtClean="0"/>
              <a:t>Click to edit Master text styles</a:t>
            </a:r>
          </a:p>
        </p:txBody>
      </p:sp>
    </p:spTree>
    <p:extLst>
      <p:ext uri="{BB962C8B-B14F-4D97-AF65-F5344CB8AC3E}">
        <p14:creationId xmlns:p14="http://schemas.microsoft.com/office/powerpoint/2010/main" val="300666748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cord Colors">
    <p:spTree>
      <p:nvGrpSpPr>
        <p:cNvPr id="1" name=""/>
        <p:cNvGrpSpPr/>
        <p:nvPr/>
      </p:nvGrpSpPr>
      <p:grpSpPr>
        <a:xfrm>
          <a:off x="0" y="0"/>
          <a:ext cx="0" cy="0"/>
          <a:chOff x="0" y="0"/>
          <a:chExt cx="0" cy="0"/>
        </a:xfrm>
      </p:grpSpPr>
      <p:sp>
        <p:nvSpPr>
          <p:cNvPr id="2" name="Shape 420"/>
          <p:cNvSpPr/>
          <p:nvPr/>
        </p:nvSpPr>
        <p:spPr>
          <a:xfrm>
            <a:off x="1524000" y="4241800"/>
            <a:ext cx="1270000" cy="1270000"/>
          </a:xfrm>
          <a:prstGeom prst="rect">
            <a:avLst/>
          </a:prstGeom>
          <a:solidFill>
            <a:srgbClr val="FCF2D4"/>
          </a:solidFill>
          <a:ln w="25400">
            <a:solidFill>
              <a:srgbClr val="000000"/>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 name="Shape 421"/>
          <p:cNvSpPr/>
          <p:nvPr/>
        </p:nvSpPr>
        <p:spPr>
          <a:xfrm>
            <a:off x="2971800" y="4241800"/>
            <a:ext cx="1270000" cy="1270000"/>
          </a:xfrm>
          <a:prstGeom prst="rect">
            <a:avLst/>
          </a:prstGeom>
          <a:solidFill>
            <a:srgbClr val="FEF8E6"/>
          </a:solidFill>
          <a:ln w="25400">
            <a:solidFill>
              <a:srgbClr val="000000"/>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 name="Shape 422"/>
          <p:cNvSpPr/>
          <p:nvPr/>
        </p:nvSpPr>
        <p:spPr>
          <a:xfrm>
            <a:off x="4419600" y="4241800"/>
            <a:ext cx="1270000" cy="1270000"/>
          </a:xfrm>
          <a:prstGeom prst="rect">
            <a:avLst/>
          </a:prstGeom>
          <a:solidFill>
            <a:srgbClr val="ACD4D4"/>
          </a:solidFill>
          <a:ln w="25400">
            <a:solidFill>
              <a:srgbClr val="000000"/>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 name="Shape 423"/>
          <p:cNvSpPr/>
          <p:nvPr/>
        </p:nvSpPr>
        <p:spPr>
          <a:xfrm>
            <a:off x="5867400" y="4241800"/>
            <a:ext cx="1270000" cy="1270000"/>
          </a:xfrm>
          <a:prstGeom prst="rect">
            <a:avLst/>
          </a:prstGeom>
          <a:solidFill>
            <a:srgbClr val="7CB5AE"/>
          </a:solidFill>
          <a:ln w="25400">
            <a:solidFill>
              <a:srgbClr val="000000"/>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424"/>
          <p:cNvSpPr/>
          <p:nvPr/>
        </p:nvSpPr>
        <p:spPr>
          <a:xfrm>
            <a:off x="7315200" y="4241800"/>
            <a:ext cx="1270000" cy="1270000"/>
          </a:xfrm>
          <a:prstGeom prst="rect">
            <a:avLst/>
          </a:prstGeom>
          <a:solidFill>
            <a:srgbClr val="1D8281"/>
          </a:solidFill>
          <a:ln w="25400">
            <a:solidFill>
              <a:srgbClr val="000000"/>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 name="Shape 425"/>
          <p:cNvSpPr/>
          <p:nvPr/>
        </p:nvSpPr>
        <p:spPr>
          <a:xfrm>
            <a:off x="8763000" y="4241800"/>
            <a:ext cx="1270000" cy="1270000"/>
          </a:xfrm>
          <a:prstGeom prst="rect">
            <a:avLst/>
          </a:prstGeom>
          <a:solidFill>
            <a:srgbClr val="E97A00"/>
          </a:solidFill>
          <a:ln w="25400">
            <a:solidFill>
              <a:srgbClr val="000000"/>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8" name="Shape 426"/>
          <p:cNvSpPr/>
          <p:nvPr/>
        </p:nvSpPr>
        <p:spPr>
          <a:xfrm>
            <a:off x="10210800" y="4241800"/>
            <a:ext cx="1270000" cy="1270000"/>
          </a:xfrm>
          <a:prstGeom prst="rect">
            <a:avLst/>
          </a:prstGeom>
          <a:solidFill>
            <a:srgbClr val="F3B100"/>
          </a:solidFill>
          <a:ln w="25400">
            <a:solidFill>
              <a:srgbClr val="000000"/>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 name="Shape 427"/>
          <p:cNvSpPr/>
          <p:nvPr/>
        </p:nvSpPr>
        <p:spPr>
          <a:xfrm>
            <a:off x="11658600" y="4241800"/>
            <a:ext cx="1270000" cy="1270000"/>
          </a:xfrm>
          <a:prstGeom prst="rect">
            <a:avLst/>
          </a:prstGeom>
          <a:solidFill>
            <a:srgbClr val="FFFFFF"/>
          </a:solidFill>
          <a:ln w="25400">
            <a:solidFill>
              <a:srgbClr val="000000"/>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0" name="Shape 428"/>
          <p:cNvSpPr/>
          <p:nvPr/>
        </p:nvSpPr>
        <p:spPr>
          <a:xfrm>
            <a:off x="76200" y="4241800"/>
            <a:ext cx="1270000" cy="1270000"/>
          </a:xfrm>
          <a:prstGeom prst="rect">
            <a:avLst/>
          </a:prstGeom>
          <a:solidFill>
            <a:srgbClr val="FFECB8"/>
          </a:solidFill>
          <a:ln w="25400">
            <a:solidFill>
              <a:srgbClr val="000000"/>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429"/>
          <p:cNvSpPr>
            <a:spLocks noGrp="1"/>
          </p:cNvSpPr>
          <p:nvPr>
            <p:ph type="sldNum" sz="quarter" idx="10"/>
          </p:nvPr>
        </p:nvSpPr>
        <p:spPr/>
        <p:txBody>
          <a:bodyPr/>
          <a:lstStyle>
            <a:lvl1pPr>
              <a:defRPr/>
            </a:lvl1pPr>
          </a:lstStyle>
          <a:p>
            <a:fld id="{C6E89F2D-47F0-413A-B432-01A9C3651083}" type="slidenum">
              <a:rPr lang="en-US" altLang="en-US"/>
              <a:pPr/>
              <a:t>‹#›</a:t>
            </a:fld>
            <a:endParaRPr lang="en-US" altLang="en-US"/>
          </a:p>
        </p:txBody>
      </p:sp>
    </p:spTree>
    <p:extLst>
      <p:ext uri="{BB962C8B-B14F-4D97-AF65-F5344CB8AC3E}">
        <p14:creationId xmlns:p14="http://schemas.microsoft.com/office/powerpoint/2010/main" val="401770602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Bullets - 2 Column">
    <p:spTree>
      <p:nvGrpSpPr>
        <p:cNvPr id="1" name=""/>
        <p:cNvGrpSpPr/>
        <p:nvPr/>
      </p:nvGrpSpPr>
      <p:grpSpPr>
        <a:xfrm>
          <a:off x="0" y="0"/>
          <a:ext cx="0" cy="0"/>
          <a:chOff x="0" y="0"/>
          <a:chExt cx="0" cy="0"/>
        </a:xfrm>
      </p:grpSpPr>
      <p:grpSp>
        <p:nvGrpSpPr>
          <p:cNvPr id="4" name="Group 53"/>
          <p:cNvGrpSpPr>
            <a:grpSpLocks/>
          </p:cNvGrpSpPr>
          <p:nvPr/>
        </p:nvGrpSpPr>
        <p:grpSpPr bwMode="auto">
          <a:xfrm>
            <a:off x="-120650" y="-161925"/>
            <a:ext cx="13560425" cy="10029825"/>
            <a:chOff x="0" y="0"/>
            <a:chExt cx="18070510" cy="9994660"/>
          </a:xfrm>
        </p:grpSpPr>
        <p:sp>
          <p:nvSpPr>
            <p:cNvPr id="5" name="Shape 51"/>
            <p:cNvSpPr/>
            <p:nvPr/>
          </p:nvSpPr>
          <p:spPr>
            <a:xfrm>
              <a:off x="0" y="447688"/>
              <a:ext cx="18070510" cy="9546972"/>
            </a:xfrm>
            <a:prstGeom prst="rect">
              <a:avLst/>
            </a:prstGeom>
            <a:solidFill>
              <a:srgbClr val="CEEBEB"/>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52"/>
            <p:cNvSpPr/>
            <p:nvPr/>
          </p:nvSpPr>
          <p:spPr>
            <a:xfrm>
              <a:off x="0" y="0"/>
              <a:ext cx="18070511" cy="6697264"/>
            </a:xfrm>
            <a:prstGeom prst="rect">
              <a:avLst/>
            </a:prstGeom>
            <a:gradFill flip="none" rotWithShape="1">
              <a:gsLst>
                <a:gs pos="0">
                  <a:srgbClr val="ACD4D4"/>
                </a:gs>
                <a:gs pos="28497">
                  <a:srgbClr val="ACD4D4"/>
                </a:gs>
                <a:gs pos="41450">
                  <a:srgbClr val="ACD4D4"/>
                </a:gs>
                <a:gs pos="77353">
                  <a:srgbClr val="D5EAE9">
                    <a:alpha val="50000"/>
                  </a:srgbClr>
                </a:gs>
                <a:gs pos="100000">
                  <a:srgbClr val="FFFFFF">
                    <a:alpha val="0"/>
                  </a:srgbClr>
                </a:gs>
              </a:gsLst>
              <a:lin ang="5400000" scaled="0"/>
            </a:gra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116" name="Shape 116"/>
          <p:cNvSpPr>
            <a:spLocks noGrp="1"/>
          </p:cNvSpPr>
          <p:nvPr>
            <p:ph type="title"/>
          </p:nvPr>
        </p:nvSpPr>
        <p:spPr>
          <a:prstGeom prst="rect">
            <a:avLst/>
          </a:prstGeom>
        </p:spPr>
        <p:txBody>
          <a:bodyPr/>
          <a:lstStyle>
            <a:lvl1pPr>
              <a:defRPr>
                <a:latin typeface="+mj-lt"/>
                <a:ea typeface="+mj-ea"/>
                <a:cs typeface="+mj-cs"/>
                <a:sym typeface="Museo Sans 100"/>
              </a:defRPr>
            </a:lvl1pPr>
          </a:lstStyle>
          <a:p>
            <a:r>
              <a:rPr lang="en-US" smtClean="0"/>
              <a:t>Click to edit Master title style</a:t>
            </a:r>
            <a:endParaRPr/>
          </a:p>
        </p:txBody>
      </p:sp>
      <p:sp>
        <p:nvSpPr>
          <p:cNvPr id="117" name="Shape 117"/>
          <p:cNvSpPr>
            <a:spLocks noGrp="1"/>
          </p:cNvSpPr>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atin typeface="+mn-lt"/>
                <a:ea typeface="+mn-ea"/>
                <a:cs typeface="+mn-cs"/>
                <a:sym typeface="Museo Sans 500"/>
              </a:defRPr>
            </a:lvl1pPr>
            <a:lvl2pPr marL="1256620" indent="-494620">
              <a:spcBef>
                <a:spcPts val="3800"/>
              </a:spcBef>
              <a:defRPr sz="3200">
                <a:latin typeface="+mn-lt"/>
                <a:ea typeface="+mn-ea"/>
                <a:cs typeface="+mn-cs"/>
                <a:sym typeface="Museo Sans 500"/>
              </a:defRPr>
            </a:lvl2pPr>
            <a:lvl3pPr marL="1701120" indent="-494620">
              <a:spcBef>
                <a:spcPts val="3800"/>
              </a:spcBef>
              <a:defRPr sz="3200">
                <a:latin typeface="+mn-lt"/>
                <a:ea typeface="+mn-ea"/>
                <a:cs typeface="+mn-cs"/>
                <a:sym typeface="Museo Sans 500"/>
              </a:defRPr>
            </a:lvl3pPr>
            <a:lvl4pPr marL="2145620" indent="-494620">
              <a:spcBef>
                <a:spcPts val="3800"/>
              </a:spcBef>
              <a:defRPr sz="3200">
                <a:latin typeface="+mn-lt"/>
                <a:ea typeface="+mn-ea"/>
                <a:cs typeface="+mn-cs"/>
                <a:sym typeface="Museo Sans 500"/>
              </a:defRPr>
            </a:lvl4pPr>
            <a:lvl5pPr marL="2590120" indent="-494620">
              <a:spcBef>
                <a:spcPts val="3800"/>
              </a:spcBef>
              <a:defRPr sz="3200">
                <a:latin typeface="+mn-lt"/>
                <a:ea typeface="+mn-ea"/>
                <a:cs typeface="+mn-cs"/>
                <a:sym typeface="Museo Sans 5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221142619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Reflection">
    <p:spTree>
      <p:nvGrpSpPr>
        <p:cNvPr id="1" name=""/>
        <p:cNvGrpSpPr/>
        <p:nvPr/>
      </p:nvGrpSpPr>
      <p:grpSpPr>
        <a:xfrm>
          <a:off x="0" y="0"/>
          <a:ext cx="0" cy="0"/>
          <a:chOff x="0" y="0"/>
          <a:chExt cx="0" cy="0"/>
        </a:xfrm>
      </p:grpSpPr>
      <p:grpSp>
        <p:nvGrpSpPr>
          <p:cNvPr id="4" name="Group 53"/>
          <p:cNvGrpSpPr>
            <a:grpSpLocks/>
          </p:cNvGrpSpPr>
          <p:nvPr/>
        </p:nvGrpSpPr>
        <p:grpSpPr bwMode="auto">
          <a:xfrm>
            <a:off x="-120650" y="-161925"/>
            <a:ext cx="13560425" cy="10029825"/>
            <a:chOff x="0" y="0"/>
            <a:chExt cx="18070510" cy="9994660"/>
          </a:xfrm>
        </p:grpSpPr>
        <p:sp>
          <p:nvSpPr>
            <p:cNvPr id="5" name="Shape 51"/>
            <p:cNvSpPr/>
            <p:nvPr/>
          </p:nvSpPr>
          <p:spPr>
            <a:xfrm>
              <a:off x="0" y="447688"/>
              <a:ext cx="18070510" cy="9546972"/>
            </a:xfrm>
            <a:prstGeom prst="rect">
              <a:avLst/>
            </a:prstGeom>
            <a:solidFill>
              <a:srgbClr val="CEEBEB"/>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52"/>
            <p:cNvSpPr/>
            <p:nvPr/>
          </p:nvSpPr>
          <p:spPr>
            <a:xfrm>
              <a:off x="0" y="0"/>
              <a:ext cx="18070511" cy="6697264"/>
            </a:xfrm>
            <a:prstGeom prst="rect">
              <a:avLst/>
            </a:prstGeom>
            <a:gradFill flip="none" rotWithShape="1">
              <a:gsLst>
                <a:gs pos="0">
                  <a:srgbClr val="ACD4D4"/>
                </a:gs>
                <a:gs pos="28497">
                  <a:srgbClr val="ACD4D4"/>
                </a:gs>
                <a:gs pos="41450">
                  <a:srgbClr val="ACD4D4"/>
                </a:gs>
                <a:gs pos="77353">
                  <a:srgbClr val="D5EAE9">
                    <a:alpha val="50000"/>
                  </a:srgbClr>
                </a:gs>
                <a:gs pos="100000">
                  <a:srgbClr val="FFFFFF">
                    <a:alpha val="0"/>
                  </a:srgbClr>
                </a:gs>
              </a:gsLst>
              <a:lin ang="5400000" scaled="0"/>
            </a:gra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36" name="Shape 336"/>
          <p:cNvSpPr>
            <a:spLocks noGrp="1"/>
          </p:cNvSpPr>
          <p:nvPr>
            <p:ph type="pic" sz="half" idx="13"/>
          </p:nvPr>
        </p:nvSpPr>
        <p:spPr>
          <a:xfrm>
            <a:off x="2438400" y="1638300"/>
            <a:ext cx="8128000" cy="4559300"/>
          </a:xfrm>
          <a:prstGeom prst="rect">
            <a:avLst/>
          </a:prstGeom>
          <a:ln w="25400"/>
          <a:effectLst>
            <a:reflection stA="50000" endPos="40000" dir="5400000" sy="-100000" algn="bl" rotWithShape="0"/>
          </a:effectLst>
        </p:spPr>
        <p:txBody>
          <a:bodyPr lIns="91439" tIns="45719" rIns="91439" bIns="45719" anchor="t"/>
          <a:lstStyle/>
          <a:p>
            <a:pPr lvl="0"/>
            <a:r>
              <a:rPr lang="en-US" noProof="0" smtClean="0">
                <a:sym typeface="Gill Sans"/>
              </a:rPr>
              <a:t>Click icon to add picture</a:t>
            </a:r>
            <a:endParaRPr noProof="0">
              <a:sym typeface="Gill Sans"/>
            </a:endParaRPr>
          </a:p>
        </p:txBody>
      </p:sp>
      <p:sp>
        <p:nvSpPr>
          <p:cNvPr id="337" name="Shape 337"/>
          <p:cNvSpPr>
            <a:spLocks noGrp="1"/>
          </p:cNvSpPr>
          <p:nvPr>
            <p:ph type="title"/>
          </p:nvPr>
        </p:nvSpPr>
        <p:spPr>
          <a:xfrm>
            <a:off x="1270000" y="7366000"/>
            <a:ext cx="10464800" cy="1701800"/>
          </a:xfrm>
          <a:prstGeom prst="rect">
            <a:avLst/>
          </a:prstGeom>
        </p:spPr>
        <p:txBody>
          <a:bodyPr/>
          <a:lstStyle>
            <a:lvl1pPr>
              <a:defRPr>
                <a:latin typeface="+mn-lt"/>
              </a:defRPr>
            </a:lvl1pPr>
          </a:lstStyle>
          <a:p>
            <a:r>
              <a:rPr lang="en-US" smtClean="0"/>
              <a:t>Click to edit Master title style</a:t>
            </a:r>
            <a:endParaRPr dirty="0"/>
          </a:p>
        </p:txBody>
      </p:sp>
    </p:spTree>
    <p:extLst>
      <p:ext uri="{BB962C8B-B14F-4D97-AF65-F5344CB8AC3E}">
        <p14:creationId xmlns:p14="http://schemas.microsoft.com/office/powerpoint/2010/main" val="64613095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grpSp>
        <p:nvGrpSpPr>
          <p:cNvPr id="5" name="Group 53"/>
          <p:cNvGrpSpPr>
            <a:grpSpLocks/>
          </p:cNvGrpSpPr>
          <p:nvPr/>
        </p:nvGrpSpPr>
        <p:grpSpPr bwMode="auto">
          <a:xfrm>
            <a:off x="-120650" y="-161925"/>
            <a:ext cx="13560425" cy="10029825"/>
            <a:chOff x="0" y="0"/>
            <a:chExt cx="18070510" cy="9994660"/>
          </a:xfrm>
        </p:grpSpPr>
        <p:sp>
          <p:nvSpPr>
            <p:cNvPr id="6" name="Shape 51"/>
            <p:cNvSpPr/>
            <p:nvPr/>
          </p:nvSpPr>
          <p:spPr>
            <a:xfrm>
              <a:off x="0" y="447688"/>
              <a:ext cx="18070510" cy="9546972"/>
            </a:xfrm>
            <a:prstGeom prst="rect">
              <a:avLst/>
            </a:prstGeom>
            <a:solidFill>
              <a:srgbClr val="CEEBEB"/>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 name="Shape 52"/>
            <p:cNvSpPr/>
            <p:nvPr/>
          </p:nvSpPr>
          <p:spPr>
            <a:xfrm>
              <a:off x="0" y="0"/>
              <a:ext cx="18070511" cy="6697264"/>
            </a:xfrm>
            <a:prstGeom prst="rect">
              <a:avLst/>
            </a:prstGeom>
            <a:gradFill flip="none" rotWithShape="1">
              <a:gsLst>
                <a:gs pos="0">
                  <a:srgbClr val="ACD4D4"/>
                </a:gs>
                <a:gs pos="28497">
                  <a:srgbClr val="ACD4D4"/>
                </a:gs>
                <a:gs pos="41450">
                  <a:srgbClr val="ACD4D4"/>
                </a:gs>
                <a:gs pos="77353">
                  <a:srgbClr val="D5EAE9">
                    <a:alpha val="50000"/>
                  </a:srgbClr>
                </a:gs>
                <a:gs pos="100000">
                  <a:srgbClr val="FFFFFF">
                    <a:alpha val="0"/>
                  </a:srgbClr>
                </a:gs>
              </a:gsLst>
              <a:lin ang="5400000" scaled="0"/>
            </a:gra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48" name="Shape 348"/>
          <p:cNvSpPr>
            <a:spLocks noGrp="1"/>
          </p:cNvSpPr>
          <p:nvPr>
            <p:ph type="pic" sz="quarter" idx="13"/>
          </p:nvPr>
        </p:nvSpPr>
        <p:spPr>
          <a:xfrm>
            <a:off x="7124700" y="1968500"/>
            <a:ext cx="4216400" cy="5626100"/>
          </a:xfrm>
          <a:prstGeom prst="rect">
            <a:avLst/>
          </a:prstGeom>
        </p:spPr>
        <p:txBody>
          <a:bodyPr lIns="91439" tIns="45719" rIns="91439" bIns="45719" anchor="t"/>
          <a:lstStyle/>
          <a:p>
            <a:pPr lvl="0"/>
            <a:r>
              <a:rPr lang="en-US" noProof="0" smtClean="0">
                <a:sym typeface="Gill Sans"/>
              </a:rPr>
              <a:t>Click icon to add picture</a:t>
            </a:r>
            <a:endParaRPr noProof="0" dirty="0">
              <a:sym typeface="Gill Sans"/>
            </a:endParaRPr>
          </a:p>
        </p:txBody>
      </p:sp>
      <p:sp>
        <p:nvSpPr>
          <p:cNvPr id="349" name="Shape 349"/>
          <p:cNvSpPr>
            <a:spLocks noGrp="1"/>
          </p:cNvSpPr>
          <p:nvPr>
            <p:ph type="title"/>
          </p:nvPr>
        </p:nvSpPr>
        <p:spPr>
          <a:xfrm>
            <a:off x="635000" y="1409700"/>
            <a:ext cx="5867400" cy="3302000"/>
          </a:xfrm>
          <a:prstGeom prst="rect">
            <a:avLst/>
          </a:prstGeom>
        </p:spPr>
        <p:txBody>
          <a:bodyPr anchor="b"/>
          <a:lstStyle>
            <a:lvl1pPr>
              <a:defRPr sz="7000">
                <a:latin typeface="+mj-lt"/>
                <a:ea typeface="+mj-ea"/>
                <a:cs typeface="+mj-cs"/>
                <a:sym typeface="Museo Sans 100"/>
              </a:defRPr>
            </a:lvl1pPr>
          </a:lstStyle>
          <a:p>
            <a:r>
              <a:rPr lang="en-US" smtClean="0"/>
              <a:t>Click to edit Master title style</a:t>
            </a:r>
            <a:endParaRPr/>
          </a:p>
        </p:txBody>
      </p:sp>
      <p:sp>
        <p:nvSpPr>
          <p:cNvPr id="350" name="Shape 350"/>
          <p:cNvSpPr>
            <a:spLocks noGrp="1"/>
          </p:cNvSpPr>
          <p:nvPr>
            <p:ph type="body" sz="quarter" idx="1"/>
          </p:nvPr>
        </p:nvSpPr>
        <p:spPr>
          <a:xfrm>
            <a:off x="635000" y="4787900"/>
            <a:ext cx="5867400" cy="3302000"/>
          </a:xfrm>
          <a:prstGeom prst="rect">
            <a:avLst/>
          </a:prstGeom>
        </p:spPr>
        <p:txBody>
          <a:bodyPr anchor="t"/>
          <a:lstStyle>
            <a:lvl1pPr marL="0" indent="0" algn="ctr">
              <a:spcBef>
                <a:spcPts val="0"/>
              </a:spcBef>
              <a:buSzTx/>
              <a:buNone/>
              <a:defRPr sz="3400">
                <a:latin typeface="+mn-lt"/>
                <a:ea typeface="+mn-ea"/>
                <a:cs typeface="+mn-cs"/>
                <a:sym typeface="Museo Sans 500"/>
              </a:defRPr>
            </a:lvl1pPr>
            <a:lvl2pPr marL="0" indent="0" algn="ctr">
              <a:spcBef>
                <a:spcPts val="0"/>
              </a:spcBef>
              <a:buSzTx/>
              <a:buNone/>
              <a:defRPr sz="3400">
                <a:latin typeface="+mn-lt"/>
                <a:ea typeface="+mn-ea"/>
                <a:cs typeface="+mn-cs"/>
                <a:sym typeface="Museo Sans 500"/>
              </a:defRPr>
            </a:lvl2pPr>
            <a:lvl3pPr marL="0" indent="0" algn="ctr">
              <a:spcBef>
                <a:spcPts val="0"/>
              </a:spcBef>
              <a:buSzTx/>
              <a:buNone/>
              <a:defRPr sz="3400">
                <a:latin typeface="+mn-lt"/>
                <a:ea typeface="+mn-ea"/>
                <a:cs typeface="+mn-cs"/>
                <a:sym typeface="Museo Sans 500"/>
              </a:defRPr>
            </a:lvl3pPr>
            <a:lvl4pPr marL="0" indent="0" algn="ctr">
              <a:spcBef>
                <a:spcPts val="0"/>
              </a:spcBef>
              <a:buSzTx/>
              <a:buNone/>
              <a:defRPr sz="3400">
                <a:latin typeface="+mn-lt"/>
                <a:ea typeface="+mn-ea"/>
                <a:cs typeface="+mn-cs"/>
                <a:sym typeface="Museo Sans 500"/>
              </a:defRPr>
            </a:lvl4pPr>
            <a:lvl5pPr marL="0" indent="0" algn="ctr">
              <a:spcBef>
                <a:spcPts val="0"/>
              </a:spcBef>
              <a:buSzTx/>
              <a:buNone/>
              <a:defRPr sz="3400">
                <a:latin typeface="+mn-lt"/>
                <a:ea typeface="+mn-ea"/>
                <a:cs typeface="+mn-cs"/>
                <a:sym typeface="Museo Sans 5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31572016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Reflection">
    <p:spTree>
      <p:nvGrpSpPr>
        <p:cNvPr id="1" name=""/>
        <p:cNvGrpSpPr/>
        <p:nvPr/>
      </p:nvGrpSpPr>
      <p:grpSpPr>
        <a:xfrm>
          <a:off x="0" y="0"/>
          <a:ext cx="0" cy="0"/>
          <a:chOff x="0" y="0"/>
          <a:chExt cx="0" cy="0"/>
        </a:xfrm>
      </p:grpSpPr>
      <p:grpSp>
        <p:nvGrpSpPr>
          <p:cNvPr id="5" name="Group 53"/>
          <p:cNvGrpSpPr>
            <a:grpSpLocks/>
          </p:cNvGrpSpPr>
          <p:nvPr/>
        </p:nvGrpSpPr>
        <p:grpSpPr bwMode="auto">
          <a:xfrm>
            <a:off x="-120650" y="-161925"/>
            <a:ext cx="13560425" cy="10029825"/>
            <a:chOff x="0" y="0"/>
            <a:chExt cx="18070510" cy="9994660"/>
          </a:xfrm>
        </p:grpSpPr>
        <p:sp>
          <p:nvSpPr>
            <p:cNvPr id="6" name="Shape 51"/>
            <p:cNvSpPr/>
            <p:nvPr/>
          </p:nvSpPr>
          <p:spPr>
            <a:xfrm>
              <a:off x="0" y="447688"/>
              <a:ext cx="18070510" cy="9546972"/>
            </a:xfrm>
            <a:prstGeom prst="rect">
              <a:avLst/>
            </a:prstGeom>
            <a:solidFill>
              <a:srgbClr val="CEEBEB"/>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 name="Shape 52"/>
            <p:cNvSpPr/>
            <p:nvPr/>
          </p:nvSpPr>
          <p:spPr>
            <a:xfrm>
              <a:off x="0" y="0"/>
              <a:ext cx="18070511" cy="6697264"/>
            </a:xfrm>
            <a:prstGeom prst="rect">
              <a:avLst/>
            </a:prstGeom>
            <a:gradFill flip="none" rotWithShape="1">
              <a:gsLst>
                <a:gs pos="0">
                  <a:srgbClr val="ACD4D4"/>
                </a:gs>
                <a:gs pos="28497">
                  <a:srgbClr val="ACD4D4"/>
                </a:gs>
                <a:gs pos="41450">
                  <a:srgbClr val="ACD4D4"/>
                </a:gs>
                <a:gs pos="77353">
                  <a:srgbClr val="D5EAE9">
                    <a:alpha val="50000"/>
                  </a:srgbClr>
                </a:gs>
                <a:gs pos="100000">
                  <a:srgbClr val="FFFFFF">
                    <a:alpha val="0"/>
                  </a:srgbClr>
                </a:gs>
              </a:gsLst>
              <a:lin ang="5400000" scaled="0"/>
            </a:gra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61" name="Shape 361"/>
          <p:cNvSpPr>
            <a:spLocks noGrp="1"/>
          </p:cNvSpPr>
          <p:nvPr>
            <p:ph type="pic" sz="quarter" idx="13"/>
          </p:nvPr>
        </p:nvSpPr>
        <p:spPr>
          <a:xfrm>
            <a:off x="7124700" y="1968500"/>
            <a:ext cx="4216400" cy="5626100"/>
          </a:xfrm>
          <a:prstGeom prst="rect">
            <a:avLst/>
          </a:prstGeom>
          <a:ln w="25400"/>
          <a:effectLst>
            <a:reflection stA="50000" endPos="40000" dir="5400000" sy="-100000" algn="bl" rotWithShape="0"/>
          </a:effectLst>
        </p:spPr>
        <p:txBody>
          <a:bodyPr lIns="91439" tIns="45719" rIns="91439" bIns="45719" anchor="t"/>
          <a:lstStyle>
            <a:lvl1pPr>
              <a:defRPr>
                <a:latin typeface="+mn-lt"/>
              </a:defRPr>
            </a:lvl1pPr>
          </a:lstStyle>
          <a:p>
            <a:pPr lvl="0"/>
            <a:r>
              <a:rPr lang="en-US" noProof="0" smtClean="0">
                <a:sym typeface="Gill Sans"/>
              </a:rPr>
              <a:t>Click icon to add picture</a:t>
            </a:r>
            <a:endParaRPr noProof="0">
              <a:sym typeface="Gill Sans"/>
            </a:endParaRPr>
          </a:p>
        </p:txBody>
      </p:sp>
      <p:sp>
        <p:nvSpPr>
          <p:cNvPr id="362" name="Shape 362"/>
          <p:cNvSpPr>
            <a:spLocks noGrp="1"/>
          </p:cNvSpPr>
          <p:nvPr>
            <p:ph type="title"/>
          </p:nvPr>
        </p:nvSpPr>
        <p:spPr>
          <a:xfrm>
            <a:off x="635000" y="1409700"/>
            <a:ext cx="5867400" cy="3302000"/>
          </a:xfrm>
          <a:prstGeom prst="rect">
            <a:avLst/>
          </a:prstGeom>
        </p:spPr>
        <p:txBody>
          <a:bodyPr anchor="b"/>
          <a:lstStyle>
            <a:lvl1pPr>
              <a:defRPr sz="7000">
                <a:latin typeface="+mn-lt"/>
              </a:defRPr>
            </a:lvl1pPr>
          </a:lstStyle>
          <a:p>
            <a:r>
              <a:rPr lang="en-US" smtClean="0"/>
              <a:t>Click to edit Master title style</a:t>
            </a:r>
            <a:endParaRPr dirty="0"/>
          </a:p>
        </p:txBody>
      </p:sp>
      <p:sp>
        <p:nvSpPr>
          <p:cNvPr id="363" name="Shape 363"/>
          <p:cNvSpPr>
            <a:spLocks noGrp="1"/>
          </p:cNvSpPr>
          <p:nvPr>
            <p:ph type="body" sz="quarter" idx="1"/>
          </p:nvPr>
        </p:nvSpPr>
        <p:spPr>
          <a:xfrm>
            <a:off x="635000" y="4787900"/>
            <a:ext cx="5867400" cy="3302000"/>
          </a:xfrm>
          <a:prstGeom prst="rect">
            <a:avLst/>
          </a:prstGeom>
        </p:spPr>
        <p:txBody>
          <a:bodyPr anchor="t"/>
          <a:lstStyle>
            <a:lvl1pPr marL="0" indent="0" algn="ctr">
              <a:spcBef>
                <a:spcPts val="0"/>
              </a:spcBef>
              <a:buSzTx/>
              <a:buNone/>
              <a:defRPr sz="3400">
                <a:latin typeface="+mn-lt"/>
              </a:defRPr>
            </a:lvl1pPr>
            <a:lvl2pPr marL="0" indent="0" algn="ctr">
              <a:spcBef>
                <a:spcPts val="0"/>
              </a:spcBef>
              <a:buSzTx/>
              <a:buNone/>
              <a:defRPr sz="3400">
                <a:latin typeface="+mn-lt"/>
              </a:defRPr>
            </a:lvl2pPr>
            <a:lvl3pPr marL="0" indent="0" algn="ctr">
              <a:spcBef>
                <a:spcPts val="0"/>
              </a:spcBef>
              <a:buSzTx/>
              <a:buNone/>
              <a:defRPr sz="3400">
                <a:latin typeface="+mn-lt"/>
              </a:defRPr>
            </a:lvl3pPr>
            <a:lvl4pPr marL="0" indent="0" algn="ctr">
              <a:spcBef>
                <a:spcPts val="0"/>
              </a:spcBef>
              <a:buSzTx/>
              <a:buNone/>
              <a:defRPr sz="3400">
                <a:latin typeface="+mn-lt"/>
              </a:defRPr>
            </a:lvl4pPr>
            <a:lvl5pPr marL="0" indent="0" algn="ctr">
              <a:spcBef>
                <a:spcPts val="0"/>
              </a:spcBef>
              <a:buSzTx/>
              <a:buNone/>
              <a:defRPr sz="3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200706629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grpSp>
        <p:nvGrpSpPr>
          <p:cNvPr id="5" name="Group 53"/>
          <p:cNvGrpSpPr>
            <a:grpSpLocks/>
          </p:cNvGrpSpPr>
          <p:nvPr/>
        </p:nvGrpSpPr>
        <p:grpSpPr bwMode="auto">
          <a:xfrm>
            <a:off x="-120650" y="-161925"/>
            <a:ext cx="13560425" cy="10029825"/>
            <a:chOff x="0" y="0"/>
            <a:chExt cx="18070510" cy="9994660"/>
          </a:xfrm>
        </p:grpSpPr>
        <p:sp>
          <p:nvSpPr>
            <p:cNvPr id="6" name="Shape 51"/>
            <p:cNvSpPr/>
            <p:nvPr/>
          </p:nvSpPr>
          <p:spPr>
            <a:xfrm>
              <a:off x="0" y="447688"/>
              <a:ext cx="18070510" cy="9546972"/>
            </a:xfrm>
            <a:prstGeom prst="rect">
              <a:avLst/>
            </a:prstGeom>
            <a:solidFill>
              <a:srgbClr val="CEEBEB"/>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 name="Shape 52"/>
            <p:cNvSpPr/>
            <p:nvPr/>
          </p:nvSpPr>
          <p:spPr>
            <a:xfrm>
              <a:off x="0" y="0"/>
              <a:ext cx="18070511" cy="6697264"/>
            </a:xfrm>
            <a:prstGeom prst="rect">
              <a:avLst/>
            </a:prstGeom>
            <a:gradFill flip="none" rotWithShape="1">
              <a:gsLst>
                <a:gs pos="0">
                  <a:srgbClr val="ACD4D4"/>
                </a:gs>
                <a:gs pos="28497">
                  <a:srgbClr val="ACD4D4"/>
                </a:gs>
                <a:gs pos="41450">
                  <a:srgbClr val="ACD4D4"/>
                </a:gs>
                <a:gs pos="77353">
                  <a:srgbClr val="D5EAE9">
                    <a:alpha val="50000"/>
                  </a:srgbClr>
                </a:gs>
                <a:gs pos="100000">
                  <a:srgbClr val="FFFFFF">
                    <a:alpha val="0"/>
                  </a:srgbClr>
                </a:gs>
              </a:gsLst>
              <a:lin ang="5400000" scaled="0"/>
            </a:gra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74" name="Shape 374"/>
          <p:cNvSpPr>
            <a:spLocks noGrp="1"/>
          </p:cNvSpPr>
          <p:nvPr>
            <p:ph type="pic" sz="quarter" idx="13"/>
          </p:nvPr>
        </p:nvSpPr>
        <p:spPr>
          <a:xfrm>
            <a:off x="7175500" y="2882900"/>
            <a:ext cx="4102100" cy="5473700"/>
          </a:xfrm>
          <a:prstGeom prst="rect">
            <a:avLst/>
          </a:prstGeom>
        </p:spPr>
        <p:txBody>
          <a:bodyPr lIns="91439" tIns="45719" rIns="91439" bIns="45719" anchor="t"/>
          <a:lstStyle>
            <a:lvl1pPr>
              <a:defRPr>
                <a:latin typeface="+mn-lt"/>
              </a:defRPr>
            </a:lvl1pPr>
          </a:lstStyle>
          <a:p>
            <a:pPr lvl="0"/>
            <a:r>
              <a:rPr lang="en-US" noProof="0" smtClean="0">
                <a:sym typeface="Gill Sans"/>
              </a:rPr>
              <a:t>Click icon to add picture</a:t>
            </a:r>
            <a:endParaRPr noProof="0">
              <a:sym typeface="Gill Sans"/>
            </a:endParaRPr>
          </a:p>
        </p:txBody>
      </p:sp>
      <p:sp>
        <p:nvSpPr>
          <p:cNvPr id="375" name="Shape 375"/>
          <p:cNvSpPr>
            <a:spLocks noGrp="1"/>
          </p:cNvSpPr>
          <p:nvPr>
            <p:ph type="title"/>
          </p:nvPr>
        </p:nvSpPr>
        <p:spPr>
          <a:prstGeom prst="rect">
            <a:avLst/>
          </a:prstGeom>
        </p:spPr>
        <p:txBody>
          <a:bodyPr/>
          <a:lstStyle>
            <a:lvl1pPr>
              <a:defRPr>
                <a:latin typeface="+mn-lt"/>
              </a:defRPr>
            </a:lvl1pPr>
          </a:lstStyle>
          <a:p>
            <a:r>
              <a:rPr lang="en-US" smtClean="0"/>
              <a:t>Click to edit Master title style</a:t>
            </a:r>
            <a:endParaRPr dirty="0"/>
          </a:p>
        </p:txBody>
      </p:sp>
      <p:sp>
        <p:nvSpPr>
          <p:cNvPr id="376" name="Shape 376"/>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atin typeface="+mn-lt"/>
              </a:defRPr>
            </a:lvl1pPr>
            <a:lvl2pPr marL="1256620" indent="-494620">
              <a:spcBef>
                <a:spcPts val="3800"/>
              </a:spcBef>
              <a:defRPr sz="3200">
                <a:latin typeface="+mn-lt"/>
              </a:defRPr>
            </a:lvl2pPr>
            <a:lvl3pPr marL="1701120" indent="-494620">
              <a:spcBef>
                <a:spcPts val="3800"/>
              </a:spcBef>
              <a:defRPr sz="3200">
                <a:latin typeface="+mn-lt"/>
              </a:defRPr>
            </a:lvl3pPr>
            <a:lvl4pPr marL="2145620" indent="-494620">
              <a:spcBef>
                <a:spcPts val="3800"/>
              </a:spcBef>
              <a:defRPr sz="3200">
                <a:latin typeface="+mn-lt"/>
              </a:defRPr>
            </a:lvl4pPr>
            <a:lvl5pPr marL="2590120" indent="-494620">
              <a:spcBef>
                <a:spcPts val="3800"/>
              </a:spcBef>
              <a:defRPr sz="32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30443331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grpSp>
        <p:nvGrpSpPr>
          <p:cNvPr id="4" name="Group 53"/>
          <p:cNvGrpSpPr>
            <a:grpSpLocks/>
          </p:cNvGrpSpPr>
          <p:nvPr/>
        </p:nvGrpSpPr>
        <p:grpSpPr bwMode="auto">
          <a:xfrm>
            <a:off x="-120650" y="-161925"/>
            <a:ext cx="13560425" cy="10029825"/>
            <a:chOff x="0" y="0"/>
            <a:chExt cx="18070510" cy="9994660"/>
          </a:xfrm>
        </p:grpSpPr>
        <p:sp>
          <p:nvSpPr>
            <p:cNvPr id="5" name="Shape 51"/>
            <p:cNvSpPr/>
            <p:nvPr/>
          </p:nvSpPr>
          <p:spPr>
            <a:xfrm>
              <a:off x="0" y="447688"/>
              <a:ext cx="18070510" cy="9546972"/>
            </a:xfrm>
            <a:prstGeom prst="rect">
              <a:avLst/>
            </a:prstGeom>
            <a:solidFill>
              <a:srgbClr val="CEEBEB"/>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52"/>
            <p:cNvSpPr/>
            <p:nvPr/>
          </p:nvSpPr>
          <p:spPr>
            <a:xfrm>
              <a:off x="0" y="0"/>
              <a:ext cx="18070511" cy="6697264"/>
            </a:xfrm>
            <a:prstGeom prst="rect">
              <a:avLst/>
            </a:prstGeom>
            <a:gradFill flip="none" rotWithShape="1">
              <a:gsLst>
                <a:gs pos="0">
                  <a:srgbClr val="ACD4D4"/>
                </a:gs>
                <a:gs pos="28497">
                  <a:srgbClr val="ACD4D4"/>
                </a:gs>
                <a:gs pos="41450">
                  <a:srgbClr val="ACD4D4"/>
                </a:gs>
                <a:gs pos="77353">
                  <a:srgbClr val="D5EAE9">
                    <a:alpha val="50000"/>
                  </a:srgbClr>
                </a:gs>
                <a:gs pos="100000">
                  <a:srgbClr val="FFFFFF">
                    <a:alpha val="0"/>
                  </a:srgbClr>
                </a:gs>
              </a:gsLst>
              <a:lin ang="5400000" scaled="0"/>
            </a:gra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87" name="Shape 387"/>
          <p:cNvSpPr>
            <a:spLocks noGrp="1"/>
          </p:cNvSpPr>
          <p:nvPr>
            <p:ph type="title"/>
          </p:nvPr>
        </p:nvSpPr>
        <p:spPr>
          <a:prstGeom prst="rect">
            <a:avLst/>
          </a:prstGeom>
        </p:spPr>
        <p:txBody>
          <a:bodyPr/>
          <a:lstStyle>
            <a:lvl1pPr>
              <a:defRPr>
                <a:latin typeface="+mj-lt"/>
                <a:ea typeface="+mj-ea"/>
                <a:cs typeface="+mj-cs"/>
                <a:sym typeface="Museo Sans 100"/>
              </a:defRPr>
            </a:lvl1pPr>
          </a:lstStyle>
          <a:p>
            <a:r>
              <a:rPr lang="en-US" smtClean="0"/>
              <a:t>Click to edit Master title style</a:t>
            </a:r>
            <a:endParaRPr dirty="0"/>
          </a:p>
        </p:txBody>
      </p:sp>
      <p:sp>
        <p:nvSpPr>
          <p:cNvPr id="388" name="Shape 388"/>
          <p:cNvSpPr>
            <a:spLocks noGrp="1"/>
          </p:cNvSpPr>
          <p:nvPr>
            <p:ph type="body" sz="half" idx="1"/>
          </p:nvPr>
        </p:nvSpPr>
        <p:spPr>
          <a:xfrm>
            <a:off x="1270000" y="2768600"/>
            <a:ext cx="5041900" cy="5715000"/>
          </a:xfrm>
          <a:prstGeom prst="rect">
            <a:avLst/>
          </a:prstGeom>
        </p:spPr>
        <p:txBody>
          <a:bodyPr/>
          <a:lstStyle>
            <a:lvl1pPr marL="812120" indent="-494620">
              <a:spcBef>
                <a:spcPts val="3800"/>
              </a:spcBef>
              <a:defRPr sz="3200">
                <a:latin typeface="+mn-lt"/>
                <a:ea typeface="+mn-ea"/>
                <a:cs typeface="+mn-cs"/>
                <a:sym typeface="Museo Sans 500"/>
              </a:defRPr>
            </a:lvl1pPr>
            <a:lvl2pPr marL="1256620" indent="-494620">
              <a:spcBef>
                <a:spcPts val="3800"/>
              </a:spcBef>
              <a:defRPr sz="3200">
                <a:latin typeface="+mn-lt"/>
                <a:ea typeface="+mn-ea"/>
                <a:cs typeface="+mn-cs"/>
                <a:sym typeface="Museo Sans 500"/>
              </a:defRPr>
            </a:lvl2pPr>
            <a:lvl3pPr marL="1701120" indent="-494620">
              <a:spcBef>
                <a:spcPts val="3800"/>
              </a:spcBef>
              <a:defRPr sz="3200">
                <a:latin typeface="+mn-lt"/>
                <a:ea typeface="+mn-ea"/>
                <a:cs typeface="+mn-cs"/>
                <a:sym typeface="Museo Sans 500"/>
              </a:defRPr>
            </a:lvl3pPr>
            <a:lvl4pPr marL="2145620" indent="-494620">
              <a:spcBef>
                <a:spcPts val="3800"/>
              </a:spcBef>
              <a:defRPr sz="3200">
                <a:latin typeface="+mn-lt"/>
                <a:ea typeface="+mn-ea"/>
                <a:cs typeface="+mn-cs"/>
                <a:sym typeface="Museo Sans 500"/>
              </a:defRPr>
            </a:lvl4pPr>
            <a:lvl5pPr marL="2590120" indent="-494620">
              <a:spcBef>
                <a:spcPts val="3800"/>
              </a:spcBef>
              <a:defRPr sz="3200">
                <a:latin typeface="+mn-lt"/>
                <a:ea typeface="+mn-ea"/>
                <a:cs typeface="+mn-cs"/>
                <a:sym typeface="Museo Sans 5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217384911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grpSp>
        <p:nvGrpSpPr>
          <p:cNvPr id="4" name="Group 53"/>
          <p:cNvGrpSpPr>
            <a:grpSpLocks/>
          </p:cNvGrpSpPr>
          <p:nvPr/>
        </p:nvGrpSpPr>
        <p:grpSpPr bwMode="auto">
          <a:xfrm>
            <a:off x="-120650" y="-161925"/>
            <a:ext cx="13560425" cy="10029825"/>
            <a:chOff x="0" y="0"/>
            <a:chExt cx="18070510" cy="9994660"/>
          </a:xfrm>
        </p:grpSpPr>
        <p:sp>
          <p:nvSpPr>
            <p:cNvPr id="5" name="Shape 51"/>
            <p:cNvSpPr/>
            <p:nvPr/>
          </p:nvSpPr>
          <p:spPr>
            <a:xfrm>
              <a:off x="0" y="447688"/>
              <a:ext cx="18070510" cy="9546972"/>
            </a:xfrm>
            <a:prstGeom prst="rect">
              <a:avLst/>
            </a:prstGeom>
            <a:solidFill>
              <a:srgbClr val="CEEBEB"/>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52"/>
            <p:cNvSpPr/>
            <p:nvPr/>
          </p:nvSpPr>
          <p:spPr>
            <a:xfrm>
              <a:off x="0" y="0"/>
              <a:ext cx="18070511" cy="6697264"/>
            </a:xfrm>
            <a:prstGeom prst="rect">
              <a:avLst/>
            </a:prstGeom>
            <a:gradFill flip="none" rotWithShape="1">
              <a:gsLst>
                <a:gs pos="0">
                  <a:srgbClr val="ACD4D4"/>
                </a:gs>
                <a:gs pos="28497">
                  <a:srgbClr val="ACD4D4"/>
                </a:gs>
                <a:gs pos="41450">
                  <a:srgbClr val="ACD4D4"/>
                </a:gs>
                <a:gs pos="77353">
                  <a:srgbClr val="D5EAE9">
                    <a:alpha val="50000"/>
                  </a:srgbClr>
                </a:gs>
                <a:gs pos="100000">
                  <a:srgbClr val="FFFFFF">
                    <a:alpha val="0"/>
                  </a:srgbClr>
                </a:gs>
              </a:gsLst>
              <a:lin ang="5400000" scaled="0"/>
            </a:gra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9" name="Shape 399"/>
          <p:cNvSpPr>
            <a:spLocks noGrp="1"/>
          </p:cNvSpPr>
          <p:nvPr>
            <p:ph type="title"/>
          </p:nvPr>
        </p:nvSpPr>
        <p:spPr>
          <a:xfrm>
            <a:off x="1270000" y="1638300"/>
            <a:ext cx="10464800" cy="3302000"/>
          </a:xfrm>
          <a:prstGeom prst="rect">
            <a:avLst/>
          </a:prstGeom>
        </p:spPr>
        <p:txBody>
          <a:bodyPr anchor="b"/>
          <a:lstStyle>
            <a:lvl1pPr>
              <a:defRPr>
                <a:latin typeface="+mj-lt"/>
                <a:ea typeface="+mj-ea"/>
                <a:cs typeface="+mj-cs"/>
                <a:sym typeface="Museo Sans 100"/>
              </a:defRPr>
            </a:lvl1pPr>
          </a:lstStyle>
          <a:p>
            <a:r>
              <a:rPr lang="en-US" smtClean="0"/>
              <a:t>Click to edit Master title style</a:t>
            </a:r>
            <a:endParaRPr/>
          </a:p>
        </p:txBody>
      </p:sp>
      <p:sp>
        <p:nvSpPr>
          <p:cNvPr id="400" name="Shape 400"/>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atin typeface="+mn-lt"/>
                <a:ea typeface="+mn-ea"/>
                <a:cs typeface="+mn-cs"/>
                <a:sym typeface="Museo Sans 500"/>
              </a:defRPr>
            </a:lvl1pPr>
            <a:lvl2pPr marL="0" indent="0" algn="ctr">
              <a:spcBef>
                <a:spcPts val="0"/>
              </a:spcBef>
              <a:buSzTx/>
              <a:buNone/>
              <a:defRPr sz="3600">
                <a:latin typeface="+mn-lt"/>
                <a:ea typeface="+mn-ea"/>
                <a:cs typeface="+mn-cs"/>
                <a:sym typeface="Museo Sans 500"/>
              </a:defRPr>
            </a:lvl2pPr>
            <a:lvl3pPr marL="0" indent="0" algn="ctr">
              <a:spcBef>
                <a:spcPts val="0"/>
              </a:spcBef>
              <a:buSzTx/>
              <a:buNone/>
              <a:defRPr sz="3600">
                <a:latin typeface="+mn-lt"/>
                <a:ea typeface="+mn-ea"/>
                <a:cs typeface="+mn-cs"/>
                <a:sym typeface="Museo Sans 500"/>
              </a:defRPr>
            </a:lvl3pPr>
            <a:lvl4pPr marL="0" indent="0" algn="ctr">
              <a:spcBef>
                <a:spcPts val="0"/>
              </a:spcBef>
              <a:buSzTx/>
              <a:buNone/>
              <a:defRPr sz="3600">
                <a:latin typeface="+mn-lt"/>
                <a:ea typeface="+mn-ea"/>
                <a:cs typeface="+mn-cs"/>
                <a:sym typeface="Museo Sans 500"/>
              </a:defRPr>
            </a:lvl4pPr>
            <a:lvl5pPr marL="0" indent="0" algn="ctr">
              <a:spcBef>
                <a:spcPts val="0"/>
              </a:spcBef>
              <a:buSzTx/>
              <a:buNone/>
              <a:defRPr sz="3600">
                <a:latin typeface="+mn-lt"/>
                <a:ea typeface="+mn-ea"/>
                <a:cs typeface="+mn-cs"/>
                <a:sym typeface="Museo Sans 5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411255853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grpSp>
        <p:nvGrpSpPr>
          <p:cNvPr id="4" name="Group 53"/>
          <p:cNvGrpSpPr>
            <a:grpSpLocks/>
          </p:cNvGrpSpPr>
          <p:nvPr/>
        </p:nvGrpSpPr>
        <p:grpSpPr bwMode="auto">
          <a:xfrm>
            <a:off x="-120650" y="-161925"/>
            <a:ext cx="13560425" cy="10029825"/>
            <a:chOff x="0" y="0"/>
            <a:chExt cx="18070510" cy="9994660"/>
          </a:xfrm>
        </p:grpSpPr>
        <p:sp>
          <p:nvSpPr>
            <p:cNvPr id="5" name="Shape 51"/>
            <p:cNvSpPr/>
            <p:nvPr/>
          </p:nvSpPr>
          <p:spPr>
            <a:xfrm>
              <a:off x="0" y="447688"/>
              <a:ext cx="18070510" cy="9546972"/>
            </a:xfrm>
            <a:prstGeom prst="rect">
              <a:avLst/>
            </a:prstGeom>
            <a:solidFill>
              <a:srgbClr val="CEEBEB"/>
            </a:soli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 name="Shape 52"/>
            <p:cNvSpPr/>
            <p:nvPr/>
          </p:nvSpPr>
          <p:spPr>
            <a:xfrm>
              <a:off x="0" y="0"/>
              <a:ext cx="18070511" cy="6697264"/>
            </a:xfrm>
            <a:prstGeom prst="rect">
              <a:avLst/>
            </a:prstGeom>
            <a:gradFill flip="none" rotWithShape="1">
              <a:gsLst>
                <a:gs pos="0">
                  <a:srgbClr val="ACD4D4"/>
                </a:gs>
                <a:gs pos="28497">
                  <a:srgbClr val="ACD4D4"/>
                </a:gs>
                <a:gs pos="41450">
                  <a:srgbClr val="ACD4D4"/>
                </a:gs>
                <a:gs pos="77353">
                  <a:srgbClr val="D5EAE9">
                    <a:alpha val="50000"/>
                  </a:srgbClr>
                </a:gs>
                <a:gs pos="100000">
                  <a:srgbClr val="FFFFFF">
                    <a:alpha val="0"/>
                  </a:srgbClr>
                </a:gs>
              </a:gsLst>
              <a:lin ang="5400000" scaled="0"/>
            </a:gradFill>
            <a:ln w="25400" cap="flat">
              <a:noFill/>
              <a:miter lim="400000"/>
            </a:ln>
            <a:effectLst/>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defRPr>
              </a:pPr>
              <a:endParaRPr sz="40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411" name="Shape 411"/>
          <p:cNvSpPr>
            <a:spLocks noGrp="1"/>
          </p:cNvSpPr>
          <p:nvPr>
            <p:ph type="title"/>
          </p:nvPr>
        </p:nvSpPr>
        <p:spPr>
          <a:prstGeom prst="rect">
            <a:avLst/>
          </a:prstGeom>
        </p:spPr>
        <p:txBody>
          <a:bodyPr/>
          <a:lstStyle>
            <a:lvl1pPr>
              <a:defRPr>
                <a:latin typeface="+mj-lt"/>
                <a:ea typeface="+mj-ea"/>
                <a:cs typeface="+mj-cs"/>
                <a:sym typeface="Museo Sans 100"/>
              </a:defRPr>
            </a:lvl1pPr>
          </a:lstStyle>
          <a:p>
            <a:r>
              <a:rPr lang="en-US" smtClean="0"/>
              <a:t>Click to edit Master title style</a:t>
            </a:r>
            <a:endParaRPr/>
          </a:p>
        </p:txBody>
      </p:sp>
      <p:sp>
        <p:nvSpPr>
          <p:cNvPr id="412" name="Shape 412"/>
          <p:cNvSpPr>
            <a:spLocks noGrp="1"/>
          </p:cNvSpPr>
          <p:nvPr>
            <p:ph type="body" sz="quarter" idx="1"/>
          </p:nvPr>
        </p:nvSpPr>
        <p:spPr>
          <a:xfrm>
            <a:off x="7824066" y="3232217"/>
            <a:ext cx="3962400" cy="5715000"/>
          </a:xfrm>
          <a:prstGeom prst="rect">
            <a:avLst/>
          </a:prstGeom>
        </p:spPr>
        <p:txBody>
          <a:bodyPr/>
          <a:lstStyle>
            <a:lvl1pPr marL="812120" indent="-494620">
              <a:spcBef>
                <a:spcPts val="3800"/>
              </a:spcBef>
              <a:defRPr sz="3200">
                <a:latin typeface="+mn-lt"/>
                <a:ea typeface="+mn-ea"/>
                <a:cs typeface="+mn-cs"/>
                <a:sym typeface="Museo Sans 500"/>
              </a:defRPr>
            </a:lvl1pPr>
            <a:lvl2pPr marL="1256620" indent="-494620">
              <a:spcBef>
                <a:spcPts val="3800"/>
              </a:spcBef>
              <a:defRPr sz="3200">
                <a:latin typeface="+mn-lt"/>
                <a:ea typeface="+mn-ea"/>
                <a:cs typeface="+mn-cs"/>
                <a:sym typeface="Museo Sans 500"/>
              </a:defRPr>
            </a:lvl2pPr>
            <a:lvl3pPr marL="1701120" indent="-494620">
              <a:spcBef>
                <a:spcPts val="3800"/>
              </a:spcBef>
              <a:defRPr sz="3200">
                <a:latin typeface="+mn-lt"/>
                <a:ea typeface="+mn-ea"/>
                <a:cs typeface="+mn-cs"/>
                <a:sym typeface="Museo Sans 500"/>
              </a:defRPr>
            </a:lvl3pPr>
            <a:lvl4pPr marL="2145620" indent="-494620">
              <a:spcBef>
                <a:spcPts val="3800"/>
              </a:spcBef>
              <a:defRPr sz="3200">
                <a:latin typeface="+mn-lt"/>
                <a:ea typeface="+mn-ea"/>
                <a:cs typeface="+mn-cs"/>
                <a:sym typeface="Museo Sans 500"/>
              </a:defRPr>
            </a:lvl4pPr>
            <a:lvl5pPr marL="2590120" indent="-494620">
              <a:spcBef>
                <a:spcPts val="3800"/>
              </a:spcBef>
              <a:defRPr sz="3200">
                <a:latin typeface="+mn-lt"/>
                <a:ea typeface="+mn-ea"/>
                <a:cs typeface="+mn-cs"/>
                <a:sym typeface="Museo Sans 5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305970134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347663" y="-279400"/>
            <a:ext cx="13700126" cy="10634663"/>
          </a:xfrm>
          <a:prstGeom prst="rect">
            <a:avLst/>
          </a:prstGeom>
          <a:solidFill>
            <a:srgbClr val="000000"/>
          </a:solidFill>
          <a:ln w="25400">
            <a:solidFill>
              <a:schemeClr val="accent1">
                <a:hueOff val="273561"/>
                <a:satOff val="2937"/>
                <a:lumOff val="-22233"/>
              </a:schemeClr>
            </a:solidFill>
            <a:miter lim="400000"/>
          </a:ln>
        </p:spPr>
        <p:txBody>
          <a:bodyPr lIns="50800" tIns="50800" rIns="50800" bIns="50800" anchor="ctr"/>
          <a:lstStyle/>
          <a:p>
            <a:pPr algn="ctr" fontAlgn="auto" hangingPunct="0">
              <a:spcBef>
                <a:spcPts val="0"/>
              </a:spcBef>
              <a:spcAft>
                <a:spcPts val="0"/>
              </a:spcAft>
              <a:defRPr sz="4000">
                <a:solidFill>
                  <a:srgbClr val="FFFFFF"/>
                </a:solidFill>
                <a:effectLst>
                  <a:outerShdw blurRad="38100" dist="12700" dir="5400000" rotWithShape="0">
                    <a:srgbClr val="000000">
                      <a:alpha val="50000"/>
                    </a:srgbClr>
                  </a:outerShdw>
                </a:effectLst>
                <a:latin typeface="+mn-lt"/>
                <a:ea typeface="+mn-ea"/>
                <a:cs typeface="+mn-cs"/>
                <a:sym typeface="Museo Sans 500"/>
              </a:defRPr>
            </a:pPr>
            <a:endParaRPr sz="4000" kern="0">
              <a:solidFill>
                <a:srgbClr val="FFFFFF"/>
              </a:solidFill>
              <a:effectLst>
                <a:outerShdw blurRad="38100" dist="12700" dir="5400000" rotWithShape="0">
                  <a:srgbClr val="000000">
                    <a:alpha val="50000"/>
                  </a:srgbClr>
                </a:outerShdw>
              </a:effectLst>
              <a:latin typeface="+mn-lt"/>
              <a:ea typeface="+mn-ea"/>
              <a:cs typeface="+mn-cs"/>
              <a:sym typeface="Museo Sans 500"/>
            </a:endParaRPr>
          </a:p>
        </p:txBody>
      </p:sp>
      <p:sp>
        <p:nvSpPr>
          <p:cNvPr id="1027" name="Shape 3"/>
          <p:cNvSpPr>
            <a:spLocks noGrp="1"/>
          </p:cNvSpPr>
          <p:nvPr>
            <p:ph type="title"/>
          </p:nvPr>
        </p:nvSpPr>
        <p:spPr bwMode="auto">
          <a:xfrm>
            <a:off x="1270000" y="254000"/>
            <a:ext cx="10464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Gill Sans" charset="0"/>
              </a:rPr>
              <a:t>Title Text</a:t>
            </a:r>
          </a:p>
        </p:txBody>
      </p:sp>
      <p:sp>
        <p:nvSpPr>
          <p:cNvPr id="1028" name="Shape 4"/>
          <p:cNvSpPr>
            <a:spLocks noGrp="1"/>
          </p:cNvSpPr>
          <p:nvPr>
            <p:ph type="body" idx="1"/>
          </p:nvPr>
        </p:nvSpPr>
        <p:spPr bwMode="auto">
          <a:xfrm>
            <a:off x="1270000" y="1270000"/>
            <a:ext cx="10464800" cy="721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50800" tIns="50800" rIns="50800" bIns="50800" numCol="1" anchor="ctr" anchorCtr="0" compatLnSpc="1">
            <a:prstTxWarp prst="textNoShape">
              <a:avLst/>
            </a:prstTxWarp>
          </a:bodyPr>
          <a:lstStyle/>
          <a:p>
            <a:pPr lvl="0"/>
            <a:r>
              <a:rPr lang="en-US" altLang="en-US" smtClean="0">
                <a:sym typeface="Gill Sans" charset="0"/>
              </a:rPr>
              <a:t>Body Level One</a:t>
            </a:r>
          </a:p>
          <a:p>
            <a:pPr lvl="1"/>
            <a:r>
              <a:rPr lang="en-US" altLang="en-US" smtClean="0">
                <a:sym typeface="Gill Sans" charset="0"/>
              </a:rPr>
              <a:t>Body Level Two</a:t>
            </a:r>
          </a:p>
          <a:p>
            <a:pPr lvl="2"/>
            <a:r>
              <a:rPr lang="en-US" altLang="en-US" smtClean="0">
                <a:sym typeface="Gill Sans" charset="0"/>
              </a:rPr>
              <a:t>Body Level Three</a:t>
            </a:r>
          </a:p>
          <a:p>
            <a:pPr lvl="3"/>
            <a:r>
              <a:rPr lang="en-US" altLang="en-US" smtClean="0">
                <a:sym typeface="Gill Sans" charset="0"/>
              </a:rPr>
              <a:t>Body Level Four</a:t>
            </a:r>
          </a:p>
          <a:p>
            <a:pPr lvl="4"/>
            <a:r>
              <a:rPr lang="en-US" altLang="en-US" smtClean="0">
                <a:sym typeface="Gill Sans" charset="0"/>
              </a:rPr>
              <a:t>Body Level Five</a:t>
            </a:r>
          </a:p>
        </p:txBody>
      </p:sp>
      <p:sp>
        <p:nvSpPr>
          <p:cNvPr id="1029" name="Shape 5"/>
          <p:cNvSpPr>
            <a:spLocks noGrp="1"/>
          </p:cNvSpPr>
          <p:nvPr>
            <p:ph type="sldNum" sz="quarter" idx="2"/>
          </p:nvPr>
        </p:nvSpPr>
        <p:spPr bwMode="auto">
          <a:xfrm>
            <a:off x="6324600" y="9258300"/>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none" lIns="50800" tIns="50800" rIns="50800" bIns="50800" numCol="1" anchor="t" anchorCtr="0" compatLnSpc="1">
            <a:prstTxWarp prst="textNoShape">
              <a:avLst/>
            </a:prstTxWarp>
            <a:spAutoFit/>
          </a:bodyPr>
          <a:lstStyle>
            <a:lvl1pPr algn="ctr" hangingPunct="0">
              <a:defRPr sz="1800"/>
            </a:lvl1pPr>
          </a:lstStyle>
          <a:p>
            <a:fld id="{673F547E-4590-42ED-8D22-52863751E85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Lst>
  <p:transition spd="med"/>
  <p:txStyles>
    <p:titleStyle>
      <a:lvl1pPr algn="ctr" defTabSz="584200" rtl="0" eaLnBrk="1" fontAlgn="base" hangingPunct="1">
        <a:spcBef>
          <a:spcPct val="0"/>
        </a:spcBef>
        <a:spcAft>
          <a:spcPct val="0"/>
        </a:spcAft>
        <a:defRPr sz="8400">
          <a:solidFill>
            <a:srgbClr val="000000"/>
          </a:solidFill>
          <a:latin typeface="Gill Sans"/>
          <a:ea typeface="Gill Sans"/>
          <a:cs typeface="Gill Sans"/>
          <a:sym typeface="Gill Sans" charset="0"/>
        </a:defRPr>
      </a:lvl1pPr>
      <a:lvl2pPr algn="ctr" defTabSz="584200" rtl="0" eaLnBrk="1" fontAlgn="base" hangingPunct="1">
        <a:spcBef>
          <a:spcPct val="0"/>
        </a:spcBef>
        <a:spcAft>
          <a:spcPct val="0"/>
        </a:spcAft>
        <a:defRPr sz="8400">
          <a:solidFill>
            <a:srgbClr val="000000"/>
          </a:solidFill>
          <a:latin typeface="Gill Sans"/>
          <a:ea typeface="Gill Sans"/>
          <a:cs typeface="Gill Sans"/>
          <a:sym typeface="Gill Sans" charset="0"/>
        </a:defRPr>
      </a:lvl2pPr>
      <a:lvl3pPr algn="ctr" defTabSz="584200" rtl="0" eaLnBrk="1" fontAlgn="base" hangingPunct="1">
        <a:spcBef>
          <a:spcPct val="0"/>
        </a:spcBef>
        <a:spcAft>
          <a:spcPct val="0"/>
        </a:spcAft>
        <a:defRPr sz="8400">
          <a:solidFill>
            <a:srgbClr val="000000"/>
          </a:solidFill>
          <a:latin typeface="Gill Sans"/>
          <a:ea typeface="Gill Sans"/>
          <a:cs typeface="Gill Sans"/>
          <a:sym typeface="Gill Sans" charset="0"/>
        </a:defRPr>
      </a:lvl3pPr>
      <a:lvl4pPr algn="ctr" defTabSz="584200" rtl="0" eaLnBrk="1" fontAlgn="base" hangingPunct="1">
        <a:spcBef>
          <a:spcPct val="0"/>
        </a:spcBef>
        <a:spcAft>
          <a:spcPct val="0"/>
        </a:spcAft>
        <a:defRPr sz="8400">
          <a:solidFill>
            <a:srgbClr val="000000"/>
          </a:solidFill>
          <a:latin typeface="Gill Sans"/>
          <a:ea typeface="Gill Sans"/>
          <a:cs typeface="Gill Sans"/>
          <a:sym typeface="Gill Sans" charset="0"/>
        </a:defRPr>
      </a:lvl4pPr>
      <a:lvl5pPr algn="ctr" defTabSz="584200" rtl="0" eaLnBrk="1" fontAlgn="base" hangingPunct="1">
        <a:spcBef>
          <a:spcPct val="0"/>
        </a:spcBef>
        <a:spcAft>
          <a:spcPct val="0"/>
        </a:spcAft>
        <a:defRPr sz="8400">
          <a:solidFill>
            <a:srgbClr val="000000"/>
          </a:solidFill>
          <a:latin typeface="Gill Sans"/>
          <a:ea typeface="Gill Sans"/>
          <a:cs typeface="Gill Sans"/>
          <a:sym typeface="Gill Sans" charset="0"/>
        </a:defRPr>
      </a:lvl5pPr>
      <a:lvl6pPr marL="0" marR="0" indent="1143000" algn="ctr" defTabSz="584200" eaLnBrk="1" latinLnBrk="0" hangingPunct="1">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Gill Sans"/>
          <a:ea typeface="Gill Sans"/>
          <a:cs typeface="Gill Sans"/>
          <a:sym typeface="Gill Sans"/>
        </a:defRPr>
      </a:lvl6pPr>
      <a:lvl7pPr marL="0" marR="0" indent="1371600" algn="ctr" defTabSz="584200" eaLnBrk="1" latinLnBrk="0" hangingPunct="1">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Gill Sans"/>
          <a:ea typeface="Gill Sans"/>
          <a:cs typeface="Gill Sans"/>
          <a:sym typeface="Gill Sans"/>
        </a:defRPr>
      </a:lvl7pPr>
      <a:lvl8pPr marL="0" marR="0" indent="1600200" algn="ctr" defTabSz="584200" eaLnBrk="1" latinLnBrk="0" hangingPunct="1">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Gill Sans"/>
          <a:ea typeface="Gill Sans"/>
          <a:cs typeface="Gill Sans"/>
          <a:sym typeface="Gill Sans"/>
        </a:defRPr>
      </a:lvl8pPr>
      <a:lvl9pPr marL="0" marR="0" indent="1828800" algn="ctr" defTabSz="584200" eaLnBrk="1" latinLnBrk="0" hangingPunct="1">
        <a:lnSpc>
          <a:spcPct val="100000"/>
        </a:lnSpc>
        <a:spcBef>
          <a:spcPts val="0"/>
        </a:spcBef>
        <a:spcAft>
          <a:spcPts val="0"/>
        </a:spcAft>
        <a:buClrTx/>
        <a:buSzTx/>
        <a:buFontTx/>
        <a:buNone/>
        <a:tabLst/>
        <a:defRPr sz="8400" b="0" i="0" u="none" strike="noStrike" cap="none" spc="0" baseline="0">
          <a:ln>
            <a:noFill/>
          </a:ln>
          <a:solidFill>
            <a:srgbClr val="000000"/>
          </a:solidFill>
          <a:uFillTx/>
          <a:latin typeface="Gill Sans"/>
          <a:ea typeface="Gill Sans"/>
          <a:cs typeface="Gill Sans"/>
          <a:sym typeface="Gill Sans"/>
        </a:defRPr>
      </a:lvl9pPr>
    </p:titleStyle>
    <p:bodyStyle>
      <a:lvl1pPr marL="889000" indent="-571500" algn="l" defTabSz="584200" rtl="0" eaLnBrk="1" fontAlgn="base" hangingPunct="1">
        <a:spcBef>
          <a:spcPts val="4800"/>
        </a:spcBef>
        <a:spcAft>
          <a:spcPct val="0"/>
        </a:spcAft>
        <a:buSzPct val="171000"/>
        <a:buChar char="•"/>
        <a:defRPr sz="4200">
          <a:solidFill>
            <a:srgbClr val="000000"/>
          </a:solidFill>
          <a:latin typeface="Gill Sans"/>
          <a:ea typeface="Gill Sans"/>
          <a:cs typeface="Gill Sans"/>
          <a:sym typeface="Gill Sans" charset="0"/>
        </a:defRPr>
      </a:lvl1pPr>
      <a:lvl2pPr marL="1333500" indent="-571500" algn="l" defTabSz="584200" rtl="0" eaLnBrk="1" fontAlgn="base" hangingPunct="1">
        <a:spcBef>
          <a:spcPts val="4800"/>
        </a:spcBef>
        <a:spcAft>
          <a:spcPct val="0"/>
        </a:spcAft>
        <a:buSzPct val="171000"/>
        <a:buChar char="•"/>
        <a:defRPr sz="4200">
          <a:solidFill>
            <a:srgbClr val="000000"/>
          </a:solidFill>
          <a:latin typeface="Gill Sans"/>
          <a:ea typeface="Gill Sans"/>
          <a:cs typeface="Gill Sans"/>
          <a:sym typeface="Gill Sans" charset="0"/>
        </a:defRPr>
      </a:lvl2pPr>
      <a:lvl3pPr marL="1778000" indent="-571500" algn="l" defTabSz="584200" rtl="0" eaLnBrk="1" fontAlgn="base" hangingPunct="1">
        <a:spcBef>
          <a:spcPts val="4800"/>
        </a:spcBef>
        <a:spcAft>
          <a:spcPct val="0"/>
        </a:spcAft>
        <a:buSzPct val="171000"/>
        <a:buChar char="•"/>
        <a:defRPr sz="4200">
          <a:solidFill>
            <a:srgbClr val="000000"/>
          </a:solidFill>
          <a:latin typeface="Gill Sans"/>
          <a:ea typeface="Gill Sans"/>
          <a:cs typeface="Gill Sans"/>
          <a:sym typeface="Gill Sans" charset="0"/>
        </a:defRPr>
      </a:lvl3pPr>
      <a:lvl4pPr marL="2222500" indent="-571500" algn="l" defTabSz="584200" rtl="0" eaLnBrk="1" fontAlgn="base" hangingPunct="1">
        <a:spcBef>
          <a:spcPts val="4800"/>
        </a:spcBef>
        <a:spcAft>
          <a:spcPct val="0"/>
        </a:spcAft>
        <a:buSzPct val="171000"/>
        <a:buChar char="•"/>
        <a:defRPr sz="4200">
          <a:solidFill>
            <a:srgbClr val="000000"/>
          </a:solidFill>
          <a:latin typeface="Gill Sans"/>
          <a:ea typeface="Gill Sans"/>
          <a:cs typeface="Gill Sans"/>
          <a:sym typeface="Gill Sans" charset="0"/>
        </a:defRPr>
      </a:lvl4pPr>
      <a:lvl5pPr marL="2667000" indent="-571500" algn="l" defTabSz="584200" rtl="0" eaLnBrk="1" fontAlgn="base" hangingPunct="1">
        <a:spcBef>
          <a:spcPts val="4800"/>
        </a:spcBef>
        <a:spcAft>
          <a:spcPct val="0"/>
        </a:spcAft>
        <a:buSzPct val="171000"/>
        <a:buChar char="•"/>
        <a:defRPr sz="4200">
          <a:solidFill>
            <a:srgbClr val="000000"/>
          </a:solidFill>
          <a:latin typeface="Gill Sans"/>
          <a:ea typeface="Gill Sans"/>
          <a:cs typeface="Gill Sans"/>
          <a:sym typeface="Gill Sans" charset="0"/>
        </a:defRPr>
      </a:lvl5pPr>
      <a:lvl6pPr marL="3022600" marR="0" indent="-571500" algn="l" defTabSz="584200" eaLnBrk="1" latinLnBrk="0" hangingPunct="1">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Gill Sans"/>
          <a:ea typeface="Gill Sans"/>
          <a:cs typeface="Gill Sans"/>
          <a:sym typeface="Gill Sans"/>
        </a:defRPr>
      </a:lvl6pPr>
      <a:lvl7pPr marL="3378200" marR="0" indent="-571500" algn="l" defTabSz="584200" eaLnBrk="1" latinLnBrk="0" hangingPunct="1">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Gill Sans"/>
          <a:ea typeface="Gill Sans"/>
          <a:cs typeface="Gill Sans"/>
          <a:sym typeface="Gill Sans"/>
        </a:defRPr>
      </a:lvl7pPr>
      <a:lvl8pPr marL="3733800" marR="0" indent="-571500" algn="l" defTabSz="584200" eaLnBrk="1" latinLnBrk="0" hangingPunct="1">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Gill Sans"/>
          <a:ea typeface="Gill Sans"/>
          <a:cs typeface="Gill Sans"/>
          <a:sym typeface="Gill Sans"/>
        </a:defRPr>
      </a:lvl8pPr>
      <a:lvl9pPr marL="4089400" marR="0" indent="-571500" algn="l" defTabSz="584200" eaLnBrk="1" latinLnBrk="0" hangingPunct="1">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58420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eaLnBrk="1" latinLnBrk="0" hangingPunct="1">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3" Type="http://schemas.openxmlformats.org/officeDocument/2006/relationships/chart" Target="../charts/chart11.xml"/><Relationship Id="rId18" Type="http://schemas.openxmlformats.org/officeDocument/2006/relationships/chart" Target="../charts/chart16.xml"/><Relationship Id="rId26" Type="http://schemas.openxmlformats.org/officeDocument/2006/relationships/chart" Target="../charts/chart24.xml"/><Relationship Id="rId3" Type="http://schemas.openxmlformats.org/officeDocument/2006/relationships/chart" Target="../charts/chart1.xml"/><Relationship Id="rId21" Type="http://schemas.openxmlformats.org/officeDocument/2006/relationships/chart" Target="../charts/chart19.xml"/><Relationship Id="rId7" Type="http://schemas.openxmlformats.org/officeDocument/2006/relationships/chart" Target="../charts/chart5.xml"/><Relationship Id="rId12" Type="http://schemas.openxmlformats.org/officeDocument/2006/relationships/chart" Target="../charts/chart10.xml"/><Relationship Id="rId17" Type="http://schemas.openxmlformats.org/officeDocument/2006/relationships/chart" Target="../charts/chart15.xml"/><Relationship Id="rId25" Type="http://schemas.openxmlformats.org/officeDocument/2006/relationships/chart" Target="../charts/chart23.xml"/><Relationship Id="rId33" Type="http://schemas.openxmlformats.org/officeDocument/2006/relationships/image" Target="../media/image29.png"/><Relationship Id="rId2" Type="http://schemas.openxmlformats.org/officeDocument/2006/relationships/image" Target="../media/image28.png"/><Relationship Id="rId16" Type="http://schemas.openxmlformats.org/officeDocument/2006/relationships/chart" Target="../charts/chart14.xml"/><Relationship Id="rId20" Type="http://schemas.openxmlformats.org/officeDocument/2006/relationships/chart" Target="../charts/chart18.xml"/><Relationship Id="rId29" Type="http://schemas.openxmlformats.org/officeDocument/2006/relationships/chart" Target="../charts/chart27.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chart" Target="../charts/chart9.xml"/><Relationship Id="rId24" Type="http://schemas.openxmlformats.org/officeDocument/2006/relationships/chart" Target="../charts/chart22.xml"/><Relationship Id="rId32" Type="http://schemas.openxmlformats.org/officeDocument/2006/relationships/chart" Target="../charts/chart30.xml"/><Relationship Id="rId5" Type="http://schemas.openxmlformats.org/officeDocument/2006/relationships/chart" Target="../charts/chart3.xml"/><Relationship Id="rId15" Type="http://schemas.openxmlformats.org/officeDocument/2006/relationships/chart" Target="../charts/chart13.xml"/><Relationship Id="rId23" Type="http://schemas.openxmlformats.org/officeDocument/2006/relationships/chart" Target="../charts/chart21.xml"/><Relationship Id="rId28" Type="http://schemas.openxmlformats.org/officeDocument/2006/relationships/chart" Target="../charts/chart26.xml"/><Relationship Id="rId10" Type="http://schemas.openxmlformats.org/officeDocument/2006/relationships/chart" Target="../charts/chart8.xml"/><Relationship Id="rId19" Type="http://schemas.openxmlformats.org/officeDocument/2006/relationships/chart" Target="../charts/chart17.xml"/><Relationship Id="rId31" Type="http://schemas.openxmlformats.org/officeDocument/2006/relationships/chart" Target="../charts/chart29.xml"/><Relationship Id="rId4" Type="http://schemas.openxmlformats.org/officeDocument/2006/relationships/chart" Target="../charts/chart2.xml"/><Relationship Id="rId9" Type="http://schemas.openxmlformats.org/officeDocument/2006/relationships/chart" Target="../charts/chart7.xml"/><Relationship Id="rId14" Type="http://schemas.openxmlformats.org/officeDocument/2006/relationships/chart" Target="../charts/chart12.xml"/><Relationship Id="rId22" Type="http://schemas.openxmlformats.org/officeDocument/2006/relationships/chart" Target="../charts/chart20.xml"/><Relationship Id="rId27" Type="http://schemas.openxmlformats.org/officeDocument/2006/relationships/chart" Target="../charts/chart25.xml"/><Relationship Id="rId30" Type="http://schemas.openxmlformats.org/officeDocument/2006/relationships/chart" Target="../charts/chart28.xml"/><Relationship Id="rId8" Type="http://schemas.openxmlformats.org/officeDocument/2006/relationships/chart" Target="../charts/chart6.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hart" Target="../charts/chart31.xml"/><Relationship Id="rId1" Type="http://schemas.openxmlformats.org/officeDocument/2006/relationships/slideLayout" Target="../slideLayouts/slideLayout2.xml"/><Relationship Id="rId5" Type="http://schemas.openxmlformats.org/officeDocument/2006/relationships/chart" Target="../charts/chart3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49.wmf"/><Relationship Id="rId4" Type="http://schemas.openxmlformats.org/officeDocument/2006/relationships/image" Target="../media/image51.png"/><Relationship Id="rId9"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body" sz="quarter" idx="13"/>
          </p:nvPr>
        </p:nvSpPr>
        <p:spPr>
          <a:xfrm>
            <a:off x="4927599" y="6085042"/>
            <a:ext cx="3695700" cy="533479"/>
          </a:xfrm>
        </p:spPr>
        <p:txBody>
          <a:bodyPr/>
          <a:lstStyle/>
          <a:p>
            <a:pPr marL="0" indent="0" algn="ctr" fontAlgn="auto">
              <a:spcBef>
                <a:spcPts val="0"/>
              </a:spcBef>
              <a:spcAft>
                <a:spcPts val="0"/>
              </a:spcAft>
              <a:buSzTx/>
              <a:buFontTx/>
              <a:buNone/>
              <a:defRPr>
                <a:latin typeface="+mj-lt"/>
                <a:ea typeface="+mj-ea"/>
                <a:cs typeface="+mj-cs"/>
                <a:sym typeface="Museo Sans 100"/>
              </a:defRPr>
            </a:pPr>
            <a:r>
              <a:rPr lang="en-US" sz="2800" i="1" dirty="0" smtClean="0">
                <a:latin typeface="+mj-lt"/>
                <a:ea typeface="+mj-ea"/>
                <a:cs typeface="+mj-cs"/>
                <a:sym typeface="Museo Sans 100"/>
              </a:rPr>
              <a:t>Charles Xie </a:t>
            </a:r>
          </a:p>
        </p:txBody>
      </p:sp>
      <p:sp>
        <p:nvSpPr>
          <p:cNvPr id="439" name="Shape 439"/>
          <p:cNvSpPr>
            <a:spLocks noGrp="1"/>
          </p:cNvSpPr>
          <p:nvPr>
            <p:ph type="body" sz="quarter" idx="14"/>
          </p:nvPr>
        </p:nvSpPr>
        <p:spPr>
          <a:xfrm>
            <a:off x="254000" y="2768502"/>
            <a:ext cx="12611100" cy="1333698"/>
          </a:xfrm>
        </p:spPr>
        <p:txBody>
          <a:bodyPr/>
          <a:lstStyle/>
          <a:p>
            <a:pPr algn="ctr" fontAlgn="auto">
              <a:spcAft>
                <a:spcPts val="0"/>
              </a:spcAft>
              <a:defRPr>
                <a:latin typeface="+mn-lt"/>
                <a:ea typeface="+mn-ea"/>
                <a:cs typeface="+mn-cs"/>
                <a:sym typeface="Museo Sans 500"/>
              </a:defRPr>
            </a:pPr>
            <a:r>
              <a:rPr lang="en-US" sz="4000" dirty="0" smtClean="0">
                <a:latin typeface="+mn-lt"/>
                <a:ea typeface="+mn-ea"/>
                <a:cs typeface="+mn-cs"/>
                <a:sym typeface="Museo Sans 500"/>
              </a:rPr>
              <a:t>SmartCAD: </a:t>
            </a:r>
          </a:p>
          <a:p>
            <a:pPr algn="ctr" fontAlgn="auto">
              <a:spcAft>
                <a:spcPts val="0"/>
              </a:spcAft>
              <a:defRPr>
                <a:latin typeface="+mn-lt"/>
                <a:ea typeface="+mn-ea"/>
                <a:cs typeface="+mn-cs"/>
                <a:sym typeface="Museo Sans 500"/>
              </a:defRPr>
            </a:pPr>
            <a:r>
              <a:rPr lang="en-US" sz="4000" dirty="0" smtClean="0">
                <a:latin typeface="+mn-lt"/>
                <a:ea typeface="+mn-ea"/>
                <a:cs typeface="+mn-cs"/>
                <a:sym typeface="Museo Sans 500"/>
              </a:rPr>
              <a:t>Guiding Engineering Design with Science Simulation</a:t>
            </a:r>
            <a:endParaRPr sz="4000" dirty="0">
              <a:latin typeface="+mn-lt"/>
              <a:ea typeface="+mn-ea"/>
              <a:cs typeface="+mn-cs"/>
              <a:sym typeface="Museo Sans 500"/>
            </a:endParaRPr>
          </a:p>
        </p:txBody>
      </p:sp>
      <p:sp>
        <p:nvSpPr>
          <p:cNvPr id="441" name="Shape 441"/>
          <p:cNvSpPr>
            <a:spLocks noGrp="1"/>
          </p:cNvSpPr>
          <p:nvPr>
            <p:ph type="body" sz="quarter" idx="16"/>
          </p:nvPr>
        </p:nvSpPr>
        <p:spPr>
          <a:xfrm>
            <a:off x="3871913" y="553296"/>
            <a:ext cx="6529388" cy="471924"/>
          </a:xfrm>
        </p:spPr>
        <p:txBody>
          <a:bodyPr/>
          <a:lstStyle/>
          <a:p>
            <a:pPr fontAlgn="auto">
              <a:spcAft>
                <a:spcPts val="0"/>
              </a:spcAft>
              <a:defRPr/>
            </a:pPr>
            <a:r>
              <a:rPr lang="en-US" sz="2400" b="1" dirty="0" smtClean="0">
                <a:latin typeface="+mn-ea"/>
                <a:ea typeface="+mn-ea"/>
              </a:rPr>
              <a:t>SmartCAD Advisory Board Meeting, 2016</a:t>
            </a:r>
          </a:p>
        </p:txBody>
      </p:sp>
      <p:sp>
        <p:nvSpPr>
          <p:cNvPr id="6" name="Shape 440"/>
          <p:cNvSpPr txBox="1">
            <a:spLocks/>
          </p:cNvSpPr>
          <p:nvPr/>
        </p:nvSpPr>
        <p:spPr bwMode="auto">
          <a:xfrm>
            <a:off x="2849090" y="8983276"/>
            <a:ext cx="7852719" cy="61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vert="horz" wrap="square" lIns="50800" tIns="50800" rIns="50800" bIns="50800" numCol="1" anchor="ctr" anchorCtr="0" compatLnSpc="1">
            <a:prstTxWarp prst="textNoShape">
              <a:avLst/>
            </a:prstTxWarp>
            <a:spAutoFit/>
          </a:bodyPr>
          <a:lstStyle>
            <a:lvl1pPr marL="0" indent="0" algn="ctr" defTabSz="584200" rtl="0" eaLnBrk="1" fontAlgn="base" hangingPunct="1">
              <a:spcBef>
                <a:spcPts val="0"/>
              </a:spcBef>
              <a:spcAft>
                <a:spcPct val="0"/>
              </a:spcAft>
              <a:buSzTx/>
              <a:buNone/>
              <a:defRPr sz="4200">
                <a:solidFill>
                  <a:srgbClr val="000000"/>
                </a:solidFill>
                <a:latin typeface="+mj-lt"/>
                <a:ea typeface="+mj-ea"/>
                <a:cs typeface="+mj-cs"/>
                <a:sym typeface="Museo Sans 100"/>
              </a:defRPr>
            </a:lvl1pPr>
            <a:lvl2pPr marL="1333500" indent="-571500" algn="l" defTabSz="584200" rtl="0" eaLnBrk="1" fontAlgn="base" hangingPunct="1">
              <a:spcBef>
                <a:spcPts val="4800"/>
              </a:spcBef>
              <a:spcAft>
                <a:spcPct val="0"/>
              </a:spcAft>
              <a:buSzPct val="171000"/>
              <a:buChar char="•"/>
              <a:defRPr sz="4200">
                <a:solidFill>
                  <a:srgbClr val="000000"/>
                </a:solidFill>
                <a:latin typeface="Gill Sans"/>
                <a:ea typeface="Gill Sans"/>
                <a:cs typeface="Gill Sans"/>
                <a:sym typeface="Gill Sans" charset="0"/>
              </a:defRPr>
            </a:lvl2pPr>
            <a:lvl3pPr marL="1778000" indent="-571500" algn="l" defTabSz="584200" rtl="0" eaLnBrk="1" fontAlgn="base" hangingPunct="1">
              <a:spcBef>
                <a:spcPts val="4800"/>
              </a:spcBef>
              <a:spcAft>
                <a:spcPct val="0"/>
              </a:spcAft>
              <a:buSzPct val="171000"/>
              <a:buChar char="•"/>
              <a:defRPr sz="4200">
                <a:solidFill>
                  <a:srgbClr val="000000"/>
                </a:solidFill>
                <a:latin typeface="Gill Sans"/>
                <a:ea typeface="Gill Sans"/>
                <a:cs typeface="Gill Sans"/>
                <a:sym typeface="Gill Sans" charset="0"/>
              </a:defRPr>
            </a:lvl3pPr>
            <a:lvl4pPr marL="2222500" indent="-571500" algn="l" defTabSz="584200" rtl="0" eaLnBrk="1" fontAlgn="base" hangingPunct="1">
              <a:spcBef>
                <a:spcPts val="4800"/>
              </a:spcBef>
              <a:spcAft>
                <a:spcPct val="0"/>
              </a:spcAft>
              <a:buSzPct val="171000"/>
              <a:buChar char="•"/>
              <a:defRPr sz="4200">
                <a:solidFill>
                  <a:srgbClr val="000000"/>
                </a:solidFill>
                <a:latin typeface="Gill Sans"/>
                <a:ea typeface="Gill Sans"/>
                <a:cs typeface="Gill Sans"/>
                <a:sym typeface="Gill Sans" charset="0"/>
              </a:defRPr>
            </a:lvl4pPr>
            <a:lvl5pPr marL="2667000" indent="-571500" algn="l" defTabSz="584200" rtl="0" eaLnBrk="1" fontAlgn="base" hangingPunct="1">
              <a:spcBef>
                <a:spcPts val="4800"/>
              </a:spcBef>
              <a:spcAft>
                <a:spcPct val="0"/>
              </a:spcAft>
              <a:buSzPct val="171000"/>
              <a:buChar char="•"/>
              <a:defRPr sz="4200">
                <a:solidFill>
                  <a:srgbClr val="000000"/>
                </a:solidFill>
                <a:latin typeface="Gill Sans"/>
                <a:ea typeface="Gill Sans"/>
                <a:cs typeface="Gill Sans"/>
                <a:sym typeface="Gill Sans" charset="0"/>
              </a:defRPr>
            </a:lvl5pPr>
            <a:lvl6pPr marL="3022600" marR="0" indent="-571500" algn="l" defTabSz="584200" eaLnBrk="1" latinLnBrk="0" hangingPunct="1">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Gill Sans"/>
                <a:ea typeface="Gill Sans"/>
                <a:cs typeface="Gill Sans"/>
                <a:sym typeface="Gill Sans"/>
              </a:defRPr>
            </a:lvl6pPr>
            <a:lvl7pPr marL="3378200" marR="0" indent="-571500" algn="l" defTabSz="584200" eaLnBrk="1" latinLnBrk="0" hangingPunct="1">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Gill Sans"/>
                <a:ea typeface="Gill Sans"/>
                <a:cs typeface="Gill Sans"/>
                <a:sym typeface="Gill Sans"/>
              </a:defRPr>
            </a:lvl7pPr>
            <a:lvl8pPr marL="3733800" marR="0" indent="-571500" algn="l" defTabSz="584200" eaLnBrk="1" latinLnBrk="0" hangingPunct="1">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Gill Sans"/>
                <a:ea typeface="Gill Sans"/>
                <a:cs typeface="Gill Sans"/>
                <a:sym typeface="Gill Sans"/>
              </a:defRPr>
            </a:lvl8pPr>
            <a:lvl9pPr marL="4089400" marR="0" indent="-571500" algn="l" defTabSz="584200" eaLnBrk="1" latinLnBrk="0" hangingPunct="1">
              <a:lnSpc>
                <a:spcPct val="100000"/>
              </a:lnSpc>
              <a:spcBef>
                <a:spcPts val="4800"/>
              </a:spcBef>
              <a:spcAft>
                <a:spcPts val="0"/>
              </a:spcAft>
              <a:buClrTx/>
              <a:buSzPct val="171000"/>
              <a:buFontTx/>
              <a:buChar char="•"/>
              <a:tabLst/>
              <a:defRPr sz="4200" b="0" i="0" u="none" strike="noStrike" cap="none" spc="0" baseline="0">
                <a:ln>
                  <a:noFill/>
                </a:ln>
                <a:solidFill>
                  <a:srgbClr val="000000"/>
                </a:solidFill>
                <a:uFillTx/>
                <a:latin typeface="Gill Sans"/>
                <a:ea typeface="Gill Sans"/>
                <a:cs typeface="Gill Sans"/>
                <a:sym typeface="Gill Sans"/>
              </a:defRPr>
            </a:lvl9pPr>
          </a:lstStyle>
          <a:p>
            <a:pPr algn="l" fontAlgn="auto">
              <a:spcAft>
                <a:spcPts val="0"/>
              </a:spcAft>
              <a:defRPr/>
            </a:pPr>
            <a:r>
              <a:rPr lang="en-US" sz="1100" kern="0" dirty="0" smtClean="0"/>
              <a:t>This </a:t>
            </a:r>
            <a:r>
              <a:rPr lang="en-US" sz="1100" kern="0" dirty="0"/>
              <a:t>work is supported by the </a:t>
            </a:r>
            <a:r>
              <a:rPr lang="en-US" sz="1100" kern="0" dirty="0" smtClean="0"/>
              <a:t>National Science Foundation (NSF) </a:t>
            </a:r>
            <a:r>
              <a:rPr lang="en-US" sz="1100" kern="0" dirty="0"/>
              <a:t>under </a:t>
            </a:r>
            <a:r>
              <a:rPr lang="en-US" sz="1100" kern="0" dirty="0" smtClean="0"/>
              <a:t>grant numbers 1348530 </a:t>
            </a:r>
            <a:r>
              <a:rPr lang="en-US" sz="1100" kern="0" dirty="0"/>
              <a:t>&amp; </a:t>
            </a:r>
            <a:r>
              <a:rPr lang="en-US" sz="1100" kern="0" dirty="0" smtClean="0"/>
              <a:t>1503196. </a:t>
            </a:r>
            <a:r>
              <a:rPr lang="en-US" sz="1100" kern="0" dirty="0"/>
              <a:t>Any opinions, </a:t>
            </a:r>
            <a:r>
              <a:rPr lang="en-US" sz="1100" kern="0" dirty="0" smtClean="0"/>
              <a:t>findings, and </a:t>
            </a:r>
            <a:r>
              <a:rPr lang="en-US" sz="1100" kern="0" dirty="0"/>
              <a:t>conclusions or recommendations expressed in this </a:t>
            </a:r>
            <a:r>
              <a:rPr lang="en-US" sz="1100" kern="0" dirty="0" smtClean="0"/>
              <a:t>material, however</a:t>
            </a:r>
            <a:r>
              <a:rPr lang="en-US" sz="1100" kern="0" dirty="0"/>
              <a:t>, are those of the authors and do not necessarily </a:t>
            </a:r>
            <a:r>
              <a:rPr lang="en-US" sz="1100" kern="0" dirty="0" smtClean="0"/>
              <a:t>reflect the </a:t>
            </a:r>
            <a:r>
              <a:rPr lang="en-US" sz="1100" kern="0" dirty="0"/>
              <a:t>views of the NSF</a:t>
            </a:r>
            <a:r>
              <a:rPr lang="en-US" sz="1100" kern="0" dirty="0" smtClean="0"/>
              <a:t>.</a:t>
            </a:r>
            <a:endParaRPr lang="en-US" sz="1100" kern="0"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energy.concord.org/energy3d/_assets/model/BostonStree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8301" y="5415208"/>
            <a:ext cx="2013129" cy="20131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4" descr="http://energy.concord.org/energy3d/_assets/model/Parthen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741773">
            <a:off x="2191708" y="5255691"/>
            <a:ext cx="1889458" cy="18894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6" name="Title 1"/>
          <p:cNvSpPr>
            <a:spLocks noGrp="1"/>
          </p:cNvSpPr>
          <p:nvPr>
            <p:ph type="title" idx="4294967295"/>
          </p:nvPr>
        </p:nvSpPr>
        <p:spPr>
          <a:xfrm>
            <a:off x="735972" y="513683"/>
            <a:ext cx="12110751" cy="808206"/>
          </a:xfrm>
        </p:spPr>
        <p:txBody>
          <a:bodyPr>
            <a:noAutofit/>
          </a:bodyPr>
          <a:lstStyle/>
          <a:p>
            <a:pPr algn="ctr"/>
            <a:r>
              <a:rPr lang="en-US" sz="4000" b="1" dirty="0" smtClean="0">
                <a:solidFill>
                  <a:schemeClr val="tx1"/>
                </a:solidFill>
                <a:latin typeface="+mn-ea"/>
                <a:ea typeface="+mn-ea"/>
              </a:rPr>
              <a:t>Collecting empirical “atomic” process </a:t>
            </a:r>
            <a:r>
              <a:rPr lang="en-US" sz="4000" b="1" dirty="0">
                <a:solidFill>
                  <a:schemeClr val="tx1"/>
                </a:solidFill>
                <a:latin typeface="+mn-ea"/>
                <a:ea typeface="+mn-ea"/>
              </a:rPr>
              <a:t>d</a:t>
            </a:r>
            <a:r>
              <a:rPr lang="en-US" sz="4000" b="1" dirty="0" smtClean="0">
                <a:solidFill>
                  <a:schemeClr val="tx1"/>
                </a:solidFill>
                <a:latin typeface="+mn-ea"/>
                <a:ea typeface="+mn-ea"/>
              </a:rPr>
              <a:t>ata</a:t>
            </a:r>
            <a:endParaRPr lang="en-US" sz="4000" b="1" dirty="0">
              <a:latin typeface="+mn-ea"/>
              <a:ea typeface="+mn-ea"/>
            </a:endParaRPr>
          </a:p>
        </p:txBody>
      </p:sp>
      <p:sp>
        <p:nvSpPr>
          <p:cNvPr id="7" name="Rounded Rectangle 6"/>
          <p:cNvSpPr/>
          <p:nvPr/>
        </p:nvSpPr>
        <p:spPr>
          <a:xfrm>
            <a:off x="7934449" y="2297638"/>
            <a:ext cx="4601739" cy="774334"/>
          </a:xfrm>
          <a:prstGeom prst="roundRect">
            <a:avLst>
              <a:gd name="adj" fmla="val 7709"/>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sp>
        <p:nvSpPr>
          <p:cNvPr id="8" name="AutoShape 5"/>
          <p:cNvSpPr>
            <a:spLocks noChangeArrowheads="1"/>
          </p:cNvSpPr>
          <p:nvPr/>
        </p:nvSpPr>
        <p:spPr bwMode="auto">
          <a:xfrm>
            <a:off x="8045596" y="3827458"/>
            <a:ext cx="4305768" cy="3987780"/>
          </a:xfrm>
          <a:prstGeom prst="roundRect">
            <a:avLst>
              <a:gd name="adj" fmla="val 16667"/>
            </a:avLst>
          </a:prstGeom>
          <a:solidFill>
            <a:schemeClr val="bg1">
              <a:lumMod val="95000"/>
            </a:schemeClr>
          </a:solidFill>
          <a:ln w="63500" cmpd="thickThin">
            <a:solidFill>
              <a:srgbClr val="4BACC6"/>
            </a:solid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9" name="AutoShape 6"/>
          <p:cNvSpPr>
            <a:spLocks noChangeArrowheads="1"/>
          </p:cNvSpPr>
          <p:nvPr/>
        </p:nvSpPr>
        <p:spPr bwMode="auto">
          <a:xfrm>
            <a:off x="8352667" y="4312527"/>
            <a:ext cx="3759539" cy="474083"/>
          </a:xfrm>
          <a:prstGeom prst="rightArrow">
            <a:avLst>
              <a:gd name="adj1" fmla="val 50065"/>
              <a:gd name="adj2" fmla="val 53853"/>
            </a:avLst>
          </a:prstGeom>
          <a:solidFill>
            <a:srgbClr val="00B0F0"/>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grpSp>
        <p:nvGrpSpPr>
          <p:cNvPr id="10" name="Group 7"/>
          <p:cNvGrpSpPr>
            <a:grpSpLocks/>
          </p:cNvGrpSpPr>
          <p:nvPr/>
        </p:nvGrpSpPr>
        <p:grpSpPr bwMode="auto">
          <a:xfrm>
            <a:off x="8352668" y="4127665"/>
            <a:ext cx="3202076" cy="263075"/>
            <a:chOff x="2430" y="9030"/>
            <a:chExt cx="7350" cy="1725"/>
          </a:xfrm>
          <a:effectLst>
            <a:outerShdw blurRad="50800" dist="38100" dir="2700000" algn="tl" rotWithShape="0">
              <a:prstClr val="black">
                <a:alpha val="40000"/>
              </a:prstClr>
            </a:outerShdw>
          </a:effectLst>
        </p:grpSpPr>
        <p:grpSp>
          <p:nvGrpSpPr>
            <p:cNvPr id="11" name="Group 8"/>
            <p:cNvGrpSpPr>
              <a:grpSpLocks/>
            </p:cNvGrpSpPr>
            <p:nvPr/>
          </p:nvGrpSpPr>
          <p:grpSpPr bwMode="auto">
            <a:xfrm>
              <a:off x="2430" y="9329"/>
              <a:ext cx="1620" cy="1426"/>
              <a:chOff x="2430" y="10051"/>
              <a:chExt cx="1620" cy="704"/>
            </a:xfrm>
          </p:grpSpPr>
          <p:cxnSp>
            <p:nvCxnSpPr>
              <p:cNvPr id="36" name="AutoShape 9"/>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7" name="AutoShape 10"/>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8" name="AutoShape 11"/>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9" name="AutoShape 12"/>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40" name="AutoShape 13"/>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2" name="Group 11"/>
            <p:cNvGrpSpPr>
              <a:grpSpLocks/>
            </p:cNvGrpSpPr>
            <p:nvPr/>
          </p:nvGrpSpPr>
          <p:grpSpPr bwMode="auto">
            <a:xfrm>
              <a:off x="3585" y="10305"/>
              <a:ext cx="1410" cy="450"/>
              <a:chOff x="2430" y="10051"/>
              <a:chExt cx="1620" cy="704"/>
            </a:xfrm>
          </p:grpSpPr>
          <p:cxnSp>
            <p:nvCxnSpPr>
              <p:cNvPr id="31" name="AutoShape 15"/>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2" name="AutoShape 16"/>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3" name="AutoShape 17"/>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4" name="AutoShape 18"/>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5" name="AutoShape 19"/>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3" name="Group 20"/>
            <p:cNvGrpSpPr>
              <a:grpSpLocks/>
            </p:cNvGrpSpPr>
            <p:nvPr/>
          </p:nvGrpSpPr>
          <p:grpSpPr bwMode="auto">
            <a:xfrm>
              <a:off x="4788" y="9030"/>
              <a:ext cx="1227" cy="1725"/>
              <a:chOff x="2430" y="10051"/>
              <a:chExt cx="1620" cy="704"/>
            </a:xfrm>
          </p:grpSpPr>
          <p:cxnSp>
            <p:nvCxnSpPr>
              <p:cNvPr id="26" name="AutoShape 21"/>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7" name="AutoShape 22"/>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8" name="AutoShape 23"/>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9" name="AutoShape 24"/>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0" name="AutoShape 25"/>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4" name="Group 26"/>
            <p:cNvGrpSpPr>
              <a:grpSpLocks/>
            </p:cNvGrpSpPr>
            <p:nvPr/>
          </p:nvGrpSpPr>
          <p:grpSpPr bwMode="auto">
            <a:xfrm>
              <a:off x="5763" y="10051"/>
              <a:ext cx="1017" cy="704"/>
              <a:chOff x="2430" y="10051"/>
              <a:chExt cx="1620" cy="704"/>
            </a:xfrm>
          </p:grpSpPr>
          <p:cxnSp>
            <p:nvCxnSpPr>
              <p:cNvPr id="21" name="AutoShape 27"/>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2" name="AutoShape 28"/>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3" name="AutoShape 29"/>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4" name="AutoShape 30"/>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5" name="AutoShape 31"/>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5" name="Group 32"/>
            <p:cNvGrpSpPr>
              <a:grpSpLocks/>
            </p:cNvGrpSpPr>
            <p:nvPr/>
          </p:nvGrpSpPr>
          <p:grpSpPr bwMode="auto">
            <a:xfrm>
              <a:off x="6693" y="9825"/>
              <a:ext cx="3087" cy="930"/>
              <a:chOff x="2430" y="10051"/>
              <a:chExt cx="1620" cy="704"/>
            </a:xfrm>
          </p:grpSpPr>
          <p:cxnSp>
            <p:nvCxnSpPr>
              <p:cNvPr id="16" name="AutoShape 33"/>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7" name="AutoShape 34"/>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8" name="AutoShape 35"/>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9" name="AutoShape 36"/>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0" name="AutoShape 37"/>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grpSp>
        <p:nvGrpSpPr>
          <p:cNvPr id="42" name="Group 38"/>
          <p:cNvGrpSpPr>
            <a:grpSpLocks/>
          </p:cNvGrpSpPr>
          <p:nvPr/>
        </p:nvGrpSpPr>
        <p:grpSpPr bwMode="auto">
          <a:xfrm>
            <a:off x="8348080" y="4770689"/>
            <a:ext cx="3177541" cy="295960"/>
            <a:chOff x="1230" y="8940"/>
            <a:chExt cx="7278" cy="1814"/>
          </a:xfrm>
          <a:effectLst>
            <a:outerShdw blurRad="50800" dist="38100" dir="2700000" algn="tl" rotWithShape="0">
              <a:prstClr val="black">
                <a:alpha val="40000"/>
              </a:prstClr>
            </a:outerShdw>
          </a:effectLst>
        </p:grpSpPr>
        <p:grpSp>
          <p:nvGrpSpPr>
            <p:cNvPr id="43" name="Group 39"/>
            <p:cNvGrpSpPr>
              <a:grpSpLocks/>
            </p:cNvGrpSpPr>
            <p:nvPr/>
          </p:nvGrpSpPr>
          <p:grpSpPr bwMode="auto">
            <a:xfrm>
              <a:off x="4499" y="9345"/>
              <a:ext cx="1780" cy="1409"/>
              <a:chOff x="2430" y="10051"/>
              <a:chExt cx="1620" cy="704"/>
            </a:xfrm>
          </p:grpSpPr>
          <p:cxnSp>
            <p:nvCxnSpPr>
              <p:cNvPr id="80" name="AutoShape 40"/>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81" name="AutoShape 41"/>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82" name="AutoShape 42"/>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83" name="AutoShape 43"/>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84" name="AutoShape 44"/>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44" name="Group 43"/>
            <p:cNvGrpSpPr>
              <a:grpSpLocks/>
            </p:cNvGrpSpPr>
            <p:nvPr/>
          </p:nvGrpSpPr>
          <p:grpSpPr bwMode="auto">
            <a:xfrm>
              <a:off x="2850" y="10050"/>
              <a:ext cx="1847" cy="704"/>
              <a:chOff x="2430" y="10051"/>
              <a:chExt cx="1620" cy="704"/>
            </a:xfrm>
          </p:grpSpPr>
          <p:cxnSp>
            <p:nvCxnSpPr>
              <p:cNvPr id="75" name="AutoShape 46"/>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76" name="AutoShape 47"/>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77" name="AutoShape 48"/>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78" name="AutoShape 49"/>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79" name="AutoShape 50"/>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45" name="Group 51"/>
            <p:cNvGrpSpPr>
              <a:grpSpLocks/>
            </p:cNvGrpSpPr>
            <p:nvPr/>
          </p:nvGrpSpPr>
          <p:grpSpPr bwMode="auto">
            <a:xfrm>
              <a:off x="1230" y="10320"/>
              <a:ext cx="1620" cy="434"/>
              <a:chOff x="2430" y="10051"/>
              <a:chExt cx="1620" cy="704"/>
            </a:xfrm>
          </p:grpSpPr>
          <p:cxnSp>
            <p:nvCxnSpPr>
              <p:cNvPr id="70" name="AutoShape 52"/>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71" name="AutoShape 53"/>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72" name="AutoShape 54"/>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73" name="AutoShape 55"/>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74" name="AutoShape 56"/>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46" name="Group 57"/>
            <p:cNvGrpSpPr>
              <a:grpSpLocks/>
            </p:cNvGrpSpPr>
            <p:nvPr/>
          </p:nvGrpSpPr>
          <p:grpSpPr bwMode="auto">
            <a:xfrm>
              <a:off x="5969" y="9945"/>
              <a:ext cx="803" cy="809"/>
              <a:chOff x="2430" y="10051"/>
              <a:chExt cx="1620" cy="704"/>
            </a:xfrm>
          </p:grpSpPr>
          <p:cxnSp>
            <p:nvCxnSpPr>
              <p:cNvPr id="65" name="AutoShape 58"/>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6" name="AutoShape 59"/>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7" name="AutoShape 60"/>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8" name="AutoShape 61"/>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9" name="AutoShape 62"/>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47" name="Group 63"/>
            <p:cNvGrpSpPr>
              <a:grpSpLocks/>
            </p:cNvGrpSpPr>
            <p:nvPr/>
          </p:nvGrpSpPr>
          <p:grpSpPr bwMode="auto">
            <a:xfrm>
              <a:off x="6525" y="9855"/>
              <a:ext cx="870" cy="899"/>
              <a:chOff x="2430" y="10051"/>
              <a:chExt cx="1620" cy="704"/>
            </a:xfrm>
          </p:grpSpPr>
          <p:cxnSp>
            <p:nvCxnSpPr>
              <p:cNvPr id="60" name="AutoShape 64"/>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1" name="AutoShape 65"/>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2" name="AutoShape 66"/>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3" name="AutoShape 67"/>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4" name="AutoShape 68"/>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48" name="Group 69"/>
            <p:cNvGrpSpPr>
              <a:grpSpLocks/>
            </p:cNvGrpSpPr>
            <p:nvPr/>
          </p:nvGrpSpPr>
          <p:grpSpPr bwMode="auto">
            <a:xfrm>
              <a:off x="7125" y="10050"/>
              <a:ext cx="765" cy="704"/>
              <a:chOff x="2430" y="10051"/>
              <a:chExt cx="1620" cy="704"/>
            </a:xfrm>
          </p:grpSpPr>
          <p:cxnSp>
            <p:nvCxnSpPr>
              <p:cNvPr id="55" name="AutoShape 70"/>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6" name="AutoShape 71"/>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7" name="AutoShape 72"/>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8" name="AutoShape 73"/>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9" name="AutoShape 74"/>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49" name="Group 75"/>
            <p:cNvGrpSpPr>
              <a:grpSpLocks/>
            </p:cNvGrpSpPr>
            <p:nvPr/>
          </p:nvGrpSpPr>
          <p:grpSpPr bwMode="auto">
            <a:xfrm>
              <a:off x="7593" y="8940"/>
              <a:ext cx="915" cy="1814"/>
              <a:chOff x="2430" y="10051"/>
              <a:chExt cx="1620" cy="704"/>
            </a:xfrm>
          </p:grpSpPr>
          <p:cxnSp>
            <p:nvCxnSpPr>
              <p:cNvPr id="50" name="AutoShape 76"/>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1" name="AutoShape 77"/>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2" name="AutoShape 78"/>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3" name="AutoShape 79"/>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4" name="AutoShape 80"/>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sp>
        <p:nvSpPr>
          <p:cNvPr id="85" name="AutoShape 6"/>
          <p:cNvSpPr>
            <a:spLocks noChangeArrowheads="1"/>
          </p:cNvSpPr>
          <p:nvPr/>
        </p:nvSpPr>
        <p:spPr bwMode="auto">
          <a:xfrm>
            <a:off x="8348079" y="4991061"/>
            <a:ext cx="3757795" cy="474083"/>
          </a:xfrm>
          <a:prstGeom prst="rightArrow">
            <a:avLst>
              <a:gd name="adj1" fmla="val 50065"/>
              <a:gd name="adj2" fmla="val 53853"/>
            </a:avLst>
          </a:prstGeom>
          <a:solidFill>
            <a:schemeClr val="accent4">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grpSp>
        <p:nvGrpSpPr>
          <p:cNvPr id="86" name="Group 81"/>
          <p:cNvGrpSpPr>
            <a:grpSpLocks/>
          </p:cNvGrpSpPr>
          <p:nvPr/>
        </p:nvGrpSpPr>
        <p:grpSpPr bwMode="auto">
          <a:xfrm>
            <a:off x="8349237" y="5446596"/>
            <a:ext cx="3154367" cy="282258"/>
            <a:chOff x="2749" y="8738"/>
            <a:chExt cx="6775" cy="2340"/>
          </a:xfrm>
          <a:effectLst>
            <a:outerShdw blurRad="50800" dist="38100" dir="2700000" algn="tl" rotWithShape="0">
              <a:prstClr val="black">
                <a:alpha val="40000"/>
              </a:prstClr>
            </a:outerShdw>
          </a:effectLst>
        </p:grpSpPr>
        <p:grpSp>
          <p:nvGrpSpPr>
            <p:cNvPr id="87" name="Group 82"/>
            <p:cNvGrpSpPr>
              <a:grpSpLocks/>
            </p:cNvGrpSpPr>
            <p:nvPr/>
          </p:nvGrpSpPr>
          <p:grpSpPr bwMode="auto">
            <a:xfrm>
              <a:off x="2749" y="10374"/>
              <a:ext cx="1620" cy="704"/>
              <a:chOff x="2749" y="10043"/>
              <a:chExt cx="1620" cy="1035"/>
            </a:xfrm>
          </p:grpSpPr>
          <p:cxnSp>
            <p:nvCxnSpPr>
              <p:cNvPr id="112" name="AutoShape 83"/>
              <p:cNvCxnSpPr>
                <a:cxnSpLocks noChangeShapeType="1"/>
              </p:cNvCxnSpPr>
              <p:nvPr/>
            </p:nvCxnSpPr>
            <p:spPr bwMode="auto">
              <a:xfrm>
                <a:off x="2749" y="11078"/>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13" name="AutoShape 84"/>
              <p:cNvCxnSpPr>
                <a:cxnSpLocks noChangeShapeType="1"/>
              </p:cNvCxnSpPr>
              <p:nvPr/>
            </p:nvCxnSpPr>
            <p:spPr bwMode="auto">
              <a:xfrm>
                <a:off x="3739" y="10043"/>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14" name="AutoShape 85"/>
              <p:cNvCxnSpPr>
                <a:cxnSpLocks noChangeShapeType="1"/>
              </p:cNvCxnSpPr>
              <p:nvPr/>
            </p:nvCxnSpPr>
            <p:spPr bwMode="auto">
              <a:xfrm flipV="1">
                <a:off x="3379" y="10374"/>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15" name="AutoShape 86"/>
              <p:cNvCxnSpPr>
                <a:cxnSpLocks noChangeShapeType="1"/>
              </p:cNvCxnSpPr>
              <p:nvPr/>
            </p:nvCxnSpPr>
            <p:spPr bwMode="auto">
              <a:xfrm>
                <a:off x="3379" y="10374"/>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16" name="AutoShape 87"/>
              <p:cNvCxnSpPr>
                <a:cxnSpLocks noChangeShapeType="1"/>
              </p:cNvCxnSpPr>
              <p:nvPr/>
            </p:nvCxnSpPr>
            <p:spPr bwMode="auto">
              <a:xfrm>
                <a:off x="3740" y="10050"/>
                <a:ext cx="0" cy="30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88" name="Group 88"/>
            <p:cNvGrpSpPr>
              <a:grpSpLocks/>
            </p:cNvGrpSpPr>
            <p:nvPr/>
          </p:nvGrpSpPr>
          <p:grpSpPr bwMode="auto">
            <a:xfrm>
              <a:off x="3739" y="9675"/>
              <a:ext cx="1620" cy="704"/>
              <a:chOff x="2749" y="10043"/>
              <a:chExt cx="1620" cy="1035"/>
            </a:xfrm>
          </p:grpSpPr>
          <p:cxnSp>
            <p:nvCxnSpPr>
              <p:cNvPr id="107" name="AutoShape 89"/>
              <p:cNvCxnSpPr>
                <a:cxnSpLocks noChangeShapeType="1"/>
              </p:cNvCxnSpPr>
              <p:nvPr/>
            </p:nvCxnSpPr>
            <p:spPr bwMode="auto">
              <a:xfrm>
                <a:off x="2749" y="11078"/>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08" name="AutoShape 90"/>
              <p:cNvCxnSpPr>
                <a:cxnSpLocks noChangeShapeType="1"/>
              </p:cNvCxnSpPr>
              <p:nvPr/>
            </p:nvCxnSpPr>
            <p:spPr bwMode="auto">
              <a:xfrm>
                <a:off x="3739" y="10043"/>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09" name="AutoShape 91"/>
              <p:cNvCxnSpPr>
                <a:cxnSpLocks noChangeShapeType="1"/>
              </p:cNvCxnSpPr>
              <p:nvPr/>
            </p:nvCxnSpPr>
            <p:spPr bwMode="auto">
              <a:xfrm flipV="1">
                <a:off x="3379" y="10374"/>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10" name="AutoShape 92"/>
              <p:cNvCxnSpPr>
                <a:cxnSpLocks noChangeShapeType="1"/>
              </p:cNvCxnSpPr>
              <p:nvPr/>
            </p:nvCxnSpPr>
            <p:spPr bwMode="auto">
              <a:xfrm>
                <a:off x="3379" y="10374"/>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11" name="AutoShape 93"/>
              <p:cNvCxnSpPr>
                <a:cxnSpLocks noChangeShapeType="1"/>
              </p:cNvCxnSpPr>
              <p:nvPr/>
            </p:nvCxnSpPr>
            <p:spPr bwMode="auto">
              <a:xfrm>
                <a:off x="3740" y="10050"/>
                <a:ext cx="0" cy="30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89" name="Group 94"/>
            <p:cNvGrpSpPr>
              <a:grpSpLocks/>
            </p:cNvGrpSpPr>
            <p:nvPr/>
          </p:nvGrpSpPr>
          <p:grpSpPr bwMode="auto">
            <a:xfrm rot="16200000">
              <a:off x="5551" y="9488"/>
              <a:ext cx="1136" cy="1520"/>
              <a:chOff x="2749" y="10043"/>
              <a:chExt cx="1620" cy="1036"/>
            </a:xfrm>
          </p:grpSpPr>
          <p:cxnSp>
            <p:nvCxnSpPr>
              <p:cNvPr id="102" name="AutoShape 95"/>
              <p:cNvCxnSpPr>
                <a:cxnSpLocks noChangeShapeType="1"/>
              </p:cNvCxnSpPr>
              <p:nvPr/>
            </p:nvCxnSpPr>
            <p:spPr bwMode="auto">
              <a:xfrm>
                <a:off x="2749" y="11078"/>
                <a:ext cx="630" cy="1"/>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03" name="AutoShape 96"/>
              <p:cNvCxnSpPr>
                <a:cxnSpLocks noChangeShapeType="1"/>
              </p:cNvCxnSpPr>
              <p:nvPr/>
            </p:nvCxnSpPr>
            <p:spPr bwMode="auto">
              <a:xfrm>
                <a:off x="3739" y="10043"/>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04" name="AutoShape 97"/>
              <p:cNvCxnSpPr>
                <a:cxnSpLocks noChangeShapeType="1"/>
              </p:cNvCxnSpPr>
              <p:nvPr/>
            </p:nvCxnSpPr>
            <p:spPr bwMode="auto">
              <a:xfrm flipV="1">
                <a:off x="3379" y="10374"/>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05" name="AutoShape 98"/>
              <p:cNvCxnSpPr>
                <a:cxnSpLocks noChangeShapeType="1"/>
              </p:cNvCxnSpPr>
              <p:nvPr/>
            </p:nvCxnSpPr>
            <p:spPr bwMode="auto">
              <a:xfrm>
                <a:off x="3379" y="10374"/>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06" name="AutoShape 99"/>
              <p:cNvCxnSpPr>
                <a:cxnSpLocks noChangeShapeType="1"/>
              </p:cNvCxnSpPr>
              <p:nvPr/>
            </p:nvCxnSpPr>
            <p:spPr bwMode="auto">
              <a:xfrm>
                <a:off x="3740" y="10050"/>
                <a:ext cx="0" cy="30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90" name="Group 100"/>
            <p:cNvGrpSpPr>
              <a:grpSpLocks/>
            </p:cNvGrpSpPr>
            <p:nvPr/>
          </p:nvGrpSpPr>
          <p:grpSpPr bwMode="auto">
            <a:xfrm>
              <a:off x="6878" y="9781"/>
              <a:ext cx="1620" cy="1035"/>
              <a:chOff x="2749" y="10043"/>
              <a:chExt cx="1620" cy="1035"/>
            </a:xfrm>
          </p:grpSpPr>
          <p:cxnSp>
            <p:nvCxnSpPr>
              <p:cNvPr id="97" name="AutoShape 101"/>
              <p:cNvCxnSpPr>
                <a:cxnSpLocks noChangeShapeType="1"/>
              </p:cNvCxnSpPr>
              <p:nvPr/>
            </p:nvCxnSpPr>
            <p:spPr bwMode="auto">
              <a:xfrm>
                <a:off x="2749" y="11078"/>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98" name="AutoShape 102"/>
              <p:cNvCxnSpPr>
                <a:cxnSpLocks noChangeShapeType="1"/>
              </p:cNvCxnSpPr>
              <p:nvPr/>
            </p:nvCxnSpPr>
            <p:spPr bwMode="auto">
              <a:xfrm>
                <a:off x="3739" y="10043"/>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99" name="AutoShape 103"/>
              <p:cNvCxnSpPr>
                <a:cxnSpLocks noChangeShapeType="1"/>
              </p:cNvCxnSpPr>
              <p:nvPr/>
            </p:nvCxnSpPr>
            <p:spPr bwMode="auto">
              <a:xfrm flipV="1">
                <a:off x="3379" y="10374"/>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00" name="AutoShape 104"/>
              <p:cNvCxnSpPr>
                <a:cxnSpLocks noChangeShapeType="1"/>
              </p:cNvCxnSpPr>
              <p:nvPr/>
            </p:nvCxnSpPr>
            <p:spPr bwMode="auto">
              <a:xfrm>
                <a:off x="3379" y="10374"/>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01" name="AutoShape 105"/>
              <p:cNvCxnSpPr>
                <a:cxnSpLocks noChangeShapeType="1"/>
              </p:cNvCxnSpPr>
              <p:nvPr/>
            </p:nvCxnSpPr>
            <p:spPr bwMode="auto">
              <a:xfrm>
                <a:off x="3740" y="10050"/>
                <a:ext cx="0" cy="30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91" name="Group 106"/>
            <p:cNvGrpSpPr>
              <a:grpSpLocks/>
            </p:cNvGrpSpPr>
            <p:nvPr/>
          </p:nvGrpSpPr>
          <p:grpSpPr bwMode="auto">
            <a:xfrm>
              <a:off x="7904" y="8738"/>
              <a:ext cx="1620" cy="1035"/>
              <a:chOff x="2749" y="10043"/>
              <a:chExt cx="1620" cy="1035"/>
            </a:xfrm>
          </p:grpSpPr>
          <p:cxnSp>
            <p:nvCxnSpPr>
              <p:cNvPr id="92" name="AutoShape 107"/>
              <p:cNvCxnSpPr>
                <a:cxnSpLocks noChangeShapeType="1"/>
              </p:cNvCxnSpPr>
              <p:nvPr/>
            </p:nvCxnSpPr>
            <p:spPr bwMode="auto">
              <a:xfrm>
                <a:off x="2749" y="11078"/>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93" name="AutoShape 108"/>
              <p:cNvCxnSpPr>
                <a:cxnSpLocks noChangeShapeType="1"/>
              </p:cNvCxnSpPr>
              <p:nvPr/>
            </p:nvCxnSpPr>
            <p:spPr bwMode="auto">
              <a:xfrm>
                <a:off x="3739" y="10043"/>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94" name="AutoShape 109"/>
              <p:cNvCxnSpPr>
                <a:cxnSpLocks noChangeShapeType="1"/>
              </p:cNvCxnSpPr>
              <p:nvPr/>
            </p:nvCxnSpPr>
            <p:spPr bwMode="auto">
              <a:xfrm flipV="1">
                <a:off x="3379" y="10374"/>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95" name="AutoShape 110"/>
              <p:cNvCxnSpPr>
                <a:cxnSpLocks noChangeShapeType="1"/>
              </p:cNvCxnSpPr>
              <p:nvPr/>
            </p:nvCxnSpPr>
            <p:spPr bwMode="auto">
              <a:xfrm>
                <a:off x="3379" y="10374"/>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96" name="AutoShape 111"/>
              <p:cNvCxnSpPr>
                <a:cxnSpLocks noChangeShapeType="1"/>
              </p:cNvCxnSpPr>
              <p:nvPr/>
            </p:nvCxnSpPr>
            <p:spPr bwMode="auto">
              <a:xfrm>
                <a:off x="3740" y="10050"/>
                <a:ext cx="0" cy="30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sp>
        <p:nvSpPr>
          <p:cNvPr id="117" name="AutoShape 6"/>
          <p:cNvSpPr>
            <a:spLocks noChangeArrowheads="1"/>
          </p:cNvSpPr>
          <p:nvPr/>
        </p:nvSpPr>
        <p:spPr bwMode="auto">
          <a:xfrm>
            <a:off x="8348080" y="5657056"/>
            <a:ext cx="3764125" cy="474083"/>
          </a:xfrm>
          <a:prstGeom prst="rightArrow">
            <a:avLst>
              <a:gd name="adj1" fmla="val 50065"/>
              <a:gd name="adj2" fmla="val 53853"/>
            </a:avLst>
          </a:prstGeom>
          <a:solidFill>
            <a:schemeClr val="accent2">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grpSp>
        <p:nvGrpSpPr>
          <p:cNvPr id="118" name="Group 117"/>
          <p:cNvGrpSpPr/>
          <p:nvPr/>
        </p:nvGrpSpPr>
        <p:grpSpPr>
          <a:xfrm>
            <a:off x="8356398" y="6069206"/>
            <a:ext cx="3204803" cy="263075"/>
            <a:chOff x="14288" y="14288"/>
            <a:chExt cx="3732212" cy="304800"/>
          </a:xfrm>
          <a:effectLst>
            <a:outerShdw blurRad="50800" dist="38100" dir="2700000" algn="tl" rotWithShape="0">
              <a:prstClr val="black">
                <a:alpha val="40000"/>
              </a:prstClr>
            </a:outerShdw>
          </a:effectLst>
        </p:grpSpPr>
        <p:grpSp>
          <p:nvGrpSpPr>
            <p:cNvPr id="119" name="Group 137"/>
            <p:cNvGrpSpPr>
              <a:grpSpLocks/>
            </p:cNvGrpSpPr>
            <p:nvPr/>
          </p:nvGrpSpPr>
          <p:grpSpPr bwMode="auto">
            <a:xfrm>
              <a:off x="14288" y="14288"/>
              <a:ext cx="1239837" cy="304800"/>
              <a:chOff x="2430" y="10051"/>
              <a:chExt cx="1620" cy="704"/>
            </a:xfrm>
          </p:grpSpPr>
          <p:cxnSp>
            <p:nvCxnSpPr>
              <p:cNvPr id="144" name="AutoShape 138"/>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45" name="AutoShape 139"/>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46" name="AutoShape 140"/>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47" name="AutoShape 141"/>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48" name="AutoShape 142"/>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20" name="Group 143"/>
            <p:cNvGrpSpPr>
              <a:grpSpLocks/>
            </p:cNvGrpSpPr>
            <p:nvPr/>
          </p:nvGrpSpPr>
          <p:grpSpPr bwMode="auto">
            <a:xfrm>
              <a:off x="2813050" y="30163"/>
              <a:ext cx="933450" cy="288925"/>
              <a:chOff x="2430" y="10051"/>
              <a:chExt cx="1620" cy="704"/>
            </a:xfrm>
          </p:grpSpPr>
          <p:cxnSp>
            <p:nvCxnSpPr>
              <p:cNvPr id="139" name="AutoShape 144"/>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40" name="AutoShape 145"/>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41" name="AutoShape 146"/>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42" name="AutoShape 147"/>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43" name="AutoShape 148"/>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21" name="Group 149"/>
            <p:cNvGrpSpPr>
              <a:grpSpLocks/>
            </p:cNvGrpSpPr>
            <p:nvPr/>
          </p:nvGrpSpPr>
          <p:grpSpPr bwMode="auto">
            <a:xfrm>
              <a:off x="1462088" y="14288"/>
              <a:ext cx="647700" cy="304800"/>
              <a:chOff x="2430" y="10051"/>
              <a:chExt cx="1620" cy="704"/>
            </a:xfrm>
          </p:grpSpPr>
          <p:cxnSp>
            <p:nvCxnSpPr>
              <p:cNvPr id="134" name="AutoShape 150"/>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35" name="AutoShape 151"/>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36" name="AutoShape 152"/>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37" name="AutoShape 153"/>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38" name="AutoShape 154"/>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22" name="Group 155"/>
            <p:cNvGrpSpPr>
              <a:grpSpLocks/>
            </p:cNvGrpSpPr>
            <p:nvPr/>
          </p:nvGrpSpPr>
          <p:grpSpPr bwMode="auto">
            <a:xfrm>
              <a:off x="2014538" y="14288"/>
              <a:ext cx="1028700" cy="304800"/>
              <a:chOff x="2430" y="10051"/>
              <a:chExt cx="1620" cy="704"/>
            </a:xfrm>
          </p:grpSpPr>
          <p:cxnSp>
            <p:nvCxnSpPr>
              <p:cNvPr id="129" name="AutoShape 156"/>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30" name="AutoShape 157"/>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31" name="AutoShape 158"/>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32" name="AutoShape 159"/>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33" name="AutoShape 160"/>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23" name="Group 161"/>
            <p:cNvGrpSpPr>
              <a:grpSpLocks/>
            </p:cNvGrpSpPr>
            <p:nvPr/>
          </p:nvGrpSpPr>
          <p:grpSpPr bwMode="auto">
            <a:xfrm>
              <a:off x="1023938" y="14288"/>
              <a:ext cx="647700" cy="304800"/>
              <a:chOff x="2430" y="10051"/>
              <a:chExt cx="1620" cy="704"/>
            </a:xfrm>
          </p:grpSpPr>
          <p:cxnSp>
            <p:nvCxnSpPr>
              <p:cNvPr id="124" name="AutoShape 162"/>
              <p:cNvCxnSpPr>
                <a:cxnSpLocks noChangeShapeType="1"/>
              </p:cNvCxnSpPr>
              <p:nvPr/>
            </p:nvCxnSpPr>
            <p:spPr bwMode="auto">
              <a:xfrm>
                <a:off x="243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25" name="AutoShape 163"/>
              <p:cNvCxnSpPr>
                <a:cxnSpLocks noChangeShapeType="1"/>
              </p:cNvCxnSpPr>
              <p:nvPr/>
            </p:nvCxnSpPr>
            <p:spPr bwMode="auto">
              <a:xfrm>
                <a:off x="3420" y="10755"/>
                <a:ext cx="6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26" name="AutoShape 164"/>
              <p:cNvCxnSpPr>
                <a:cxnSpLocks noChangeShapeType="1"/>
              </p:cNvCxnSpPr>
              <p:nvPr/>
            </p:nvCxnSpPr>
            <p:spPr bwMode="auto">
              <a:xfrm flipV="1">
                <a:off x="306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27" name="AutoShape 165"/>
              <p:cNvCxnSpPr>
                <a:cxnSpLocks noChangeShapeType="1"/>
              </p:cNvCxnSpPr>
              <p:nvPr/>
            </p:nvCxnSpPr>
            <p:spPr bwMode="auto">
              <a:xfrm>
                <a:off x="3060" y="10051"/>
                <a:ext cx="36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28" name="AutoShape 166"/>
              <p:cNvCxnSpPr>
                <a:cxnSpLocks noChangeShapeType="1"/>
              </p:cNvCxnSpPr>
              <p:nvPr/>
            </p:nvCxnSpPr>
            <p:spPr bwMode="auto">
              <a:xfrm>
                <a:off x="3420" y="10051"/>
                <a:ext cx="0" cy="70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sp>
        <p:nvSpPr>
          <p:cNvPr id="149" name="AutoShape 6"/>
          <p:cNvSpPr>
            <a:spLocks noChangeArrowheads="1"/>
          </p:cNvSpPr>
          <p:nvPr/>
        </p:nvSpPr>
        <p:spPr bwMode="auto">
          <a:xfrm>
            <a:off x="8353356" y="6264609"/>
            <a:ext cx="3752518" cy="474083"/>
          </a:xfrm>
          <a:prstGeom prst="rightArrow">
            <a:avLst>
              <a:gd name="adj1" fmla="val 50065"/>
              <a:gd name="adj2" fmla="val 53853"/>
            </a:avLst>
          </a:prstGeom>
          <a:solidFill>
            <a:schemeClr val="accent2">
              <a:lumMod val="60000"/>
              <a:lumOff val="4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grpSp>
        <p:nvGrpSpPr>
          <p:cNvPr id="150" name="Group 149"/>
          <p:cNvGrpSpPr/>
          <p:nvPr/>
        </p:nvGrpSpPr>
        <p:grpSpPr>
          <a:xfrm>
            <a:off x="8379106" y="6810904"/>
            <a:ext cx="3252515" cy="164422"/>
            <a:chOff x="15875" y="14288"/>
            <a:chExt cx="3787775" cy="190500"/>
          </a:xfrm>
          <a:effectLst>
            <a:outerShdw blurRad="50800" dist="38100" dir="2700000" algn="tl" rotWithShape="0">
              <a:prstClr val="black">
                <a:alpha val="40000"/>
              </a:prstClr>
            </a:outerShdw>
          </a:effectLst>
        </p:grpSpPr>
        <p:sp>
          <p:nvSpPr>
            <p:cNvPr id="151" name="AutoShape 167"/>
            <p:cNvSpPr>
              <a:spLocks noChangeArrowheads="1"/>
            </p:cNvSpPr>
            <p:nvPr/>
          </p:nvSpPr>
          <p:spPr bwMode="auto">
            <a:xfrm>
              <a:off x="15875"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52" name="AutoShape 168"/>
            <p:cNvSpPr>
              <a:spLocks noChangeArrowheads="1"/>
            </p:cNvSpPr>
            <p:nvPr/>
          </p:nvSpPr>
          <p:spPr bwMode="auto">
            <a:xfrm>
              <a:off x="254000"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53" name="AutoShape 170"/>
            <p:cNvSpPr>
              <a:spLocks noChangeArrowheads="1"/>
            </p:cNvSpPr>
            <p:nvPr/>
          </p:nvSpPr>
          <p:spPr bwMode="auto">
            <a:xfrm>
              <a:off x="739775"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54" name="AutoShape 171"/>
            <p:cNvSpPr>
              <a:spLocks noChangeArrowheads="1"/>
            </p:cNvSpPr>
            <p:nvPr/>
          </p:nvSpPr>
          <p:spPr bwMode="auto">
            <a:xfrm>
              <a:off x="977900"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55" name="AutoShape 172"/>
            <p:cNvSpPr>
              <a:spLocks noChangeArrowheads="1"/>
            </p:cNvSpPr>
            <p:nvPr/>
          </p:nvSpPr>
          <p:spPr bwMode="auto">
            <a:xfrm>
              <a:off x="1692275"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56" name="AutoShape 173"/>
            <p:cNvSpPr>
              <a:spLocks noChangeArrowheads="1"/>
            </p:cNvSpPr>
            <p:nvPr/>
          </p:nvSpPr>
          <p:spPr bwMode="auto">
            <a:xfrm>
              <a:off x="1928813"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57" name="AutoShape 174"/>
            <p:cNvSpPr>
              <a:spLocks noChangeArrowheads="1"/>
            </p:cNvSpPr>
            <p:nvPr/>
          </p:nvSpPr>
          <p:spPr bwMode="auto">
            <a:xfrm>
              <a:off x="2168525"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58" name="AutoShape 175"/>
            <p:cNvSpPr>
              <a:spLocks noChangeArrowheads="1"/>
            </p:cNvSpPr>
            <p:nvPr/>
          </p:nvSpPr>
          <p:spPr bwMode="auto">
            <a:xfrm>
              <a:off x="2406650"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59" name="AutoShape 176"/>
            <p:cNvSpPr>
              <a:spLocks noChangeArrowheads="1"/>
            </p:cNvSpPr>
            <p:nvPr/>
          </p:nvSpPr>
          <p:spPr bwMode="auto">
            <a:xfrm>
              <a:off x="2643188"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60" name="AutoShape 177"/>
            <p:cNvSpPr>
              <a:spLocks noChangeArrowheads="1"/>
            </p:cNvSpPr>
            <p:nvPr/>
          </p:nvSpPr>
          <p:spPr bwMode="auto">
            <a:xfrm>
              <a:off x="3597275"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61" name="AutoShape 178"/>
            <p:cNvSpPr>
              <a:spLocks noChangeArrowheads="1"/>
            </p:cNvSpPr>
            <p:nvPr/>
          </p:nvSpPr>
          <p:spPr bwMode="auto">
            <a:xfrm>
              <a:off x="3121025"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62" name="AutoShape 179"/>
            <p:cNvSpPr>
              <a:spLocks noChangeArrowheads="1"/>
            </p:cNvSpPr>
            <p:nvPr/>
          </p:nvSpPr>
          <p:spPr bwMode="auto">
            <a:xfrm>
              <a:off x="3357563" y="14288"/>
              <a:ext cx="206375" cy="190500"/>
            </a:xfrm>
            <a:prstGeom prst="roundRect">
              <a:avLst>
                <a:gd name="adj" fmla="val 16667"/>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grpSp>
      <p:sp>
        <p:nvSpPr>
          <p:cNvPr id="163" name="AutoShape 6"/>
          <p:cNvSpPr>
            <a:spLocks noChangeArrowheads="1"/>
          </p:cNvSpPr>
          <p:nvPr/>
        </p:nvSpPr>
        <p:spPr bwMode="auto">
          <a:xfrm>
            <a:off x="8360428" y="6894138"/>
            <a:ext cx="3745446" cy="474083"/>
          </a:xfrm>
          <a:prstGeom prst="rightArrow">
            <a:avLst>
              <a:gd name="adj1" fmla="val 50065"/>
              <a:gd name="adj2" fmla="val 53853"/>
            </a:avLst>
          </a:prstGeom>
          <a:solidFill>
            <a:schemeClr val="accent1">
              <a:lumMod val="60000"/>
              <a:lumOff val="4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64" name="Text Box 186"/>
          <p:cNvSpPr txBox="1">
            <a:spLocks noChangeArrowheads="1"/>
          </p:cNvSpPr>
          <p:nvPr/>
        </p:nvSpPr>
        <p:spPr bwMode="auto">
          <a:xfrm>
            <a:off x="9905443" y="8034601"/>
            <a:ext cx="841516" cy="28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sz="1400" b="0" i="0" u="none" strike="noStrike" cap="none" normalizeH="0" baseline="0" dirty="0" smtClean="0">
                <a:ln>
                  <a:noFill/>
                </a:ln>
                <a:solidFill>
                  <a:schemeClr val="tx1"/>
                </a:solidFill>
                <a:effectLst/>
                <a:latin typeface="+mj-ea"/>
                <a:ea typeface="+mj-ea"/>
                <a:cs typeface="Times New Roman" panose="02020603050405020304" pitchFamily="18" charset="0"/>
              </a:rPr>
              <a:t>Time</a:t>
            </a:r>
          </a:p>
        </p:txBody>
      </p:sp>
      <p:cxnSp>
        <p:nvCxnSpPr>
          <p:cNvPr id="165" name="AutoShape 187"/>
          <p:cNvCxnSpPr>
            <a:cxnSpLocks noChangeShapeType="1"/>
          </p:cNvCxnSpPr>
          <p:nvPr/>
        </p:nvCxnSpPr>
        <p:spPr bwMode="auto">
          <a:xfrm>
            <a:off x="10599622" y="8183538"/>
            <a:ext cx="388502" cy="0"/>
          </a:xfrm>
          <a:prstGeom prst="straightConnector1">
            <a:avLst/>
          </a:prstGeom>
          <a:noFill/>
          <a:ln w="9525">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166" name="Text Box 189"/>
          <p:cNvSpPr txBox="1">
            <a:spLocks noChangeArrowheads="1"/>
          </p:cNvSpPr>
          <p:nvPr/>
        </p:nvSpPr>
        <p:spPr bwMode="auto">
          <a:xfrm>
            <a:off x="8357459" y="6996294"/>
            <a:ext cx="3296136" cy="25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ts val="800"/>
              </a:spcAft>
              <a:buClrTx/>
              <a:buSzTx/>
              <a:buFontTx/>
              <a:buNone/>
              <a:tabLst/>
            </a:pP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Generate</a:t>
            </a:r>
            <a:r>
              <a:rPr kumimoji="0" lang="en-US" sz="1200" b="0" i="0" u="none" strike="noStrike" cap="none" normalizeH="0" dirty="0" smtClean="0">
                <a:ln>
                  <a:noFill/>
                </a:ln>
                <a:solidFill>
                  <a:schemeClr val="tx1"/>
                </a:solidFill>
                <a:effectLst/>
                <a:latin typeface="+mj-ea"/>
                <a:ea typeface="+mj-ea"/>
                <a:cs typeface="Times New Roman" panose="02020603050405020304" pitchFamily="18" charset="0"/>
              </a:rPr>
              <a:t> </a:t>
            </a: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snapshot</a:t>
            </a:r>
            <a:r>
              <a:rPr kumimoji="0" lang="en-US" sz="1200" b="0" i="0" u="none" strike="noStrike" cap="none" normalizeH="0" dirty="0" smtClean="0">
                <a:ln>
                  <a:noFill/>
                </a:ln>
                <a:solidFill>
                  <a:schemeClr val="tx1"/>
                </a:solidFill>
                <a:effectLst/>
                <a:latin typeface="+mj-ea"/>
                <a:ea typeface="+mj-ea"/>
                <a:cs typeface="Times New Roman" panose="02020603050405020304" pitchFamily="18" charset="0"/>
              </a:rPr>
              <a:t> states of design</a:t>
            </a:r>
            <a:endPar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67" name="Text Box 190"/>
          <p:cNvSpPr txBox="1">
            <a:spLocks noChangeArrowheads="1"/>
          </p:cNvSpPr>
          <p:nvPr/>
        </p:nvSpPr>
        <p:spPr bwMode="auto">
          <a:xfrm>
            <a:off x="8356706" y="6380070"/>
            <a:ext cx="3296136" cy="22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ts val="800"/>
              </a:spcAft>
              <a:buClrTx/>
              <a:buSzTx/>
              <a:buFontTx/>
              <a:buNone/>
              <a:tabLst/>
            </a:pPr>
            <a:r>
              <a:rPr lang="en-US" sz="1200" dirty="0" smtClean="0">
                <a:latin typeface="+mj-ea"/>
                <a:ea typeface="+mj-ea"/>
                <a:cs typeface="Times New Roman" panose="02020603050405020304" pitchFamily="18" charset="0"/>
              </a:rPr>
              <a:t>Track changes in a design note</a:t>
            </a:r>
            <a:endPar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68" name="Text Box 191"/>
          <p:cNvSpPr txBox="1">
            <a:spLocks noChangeArrowheads="1"/>
          </p:cNvSpPr>
          <p:nvPr/>
        </p:nvSpPr>
        <p:spPr bwMode="auto">
          <a:xfrm>
            <a:off x="8360248" y="5763353"/>
            <a:ext cx="3559316" cy="25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ts val="800"/>
              </a:spcAft>
              <a:buClrTx/>
              <a:buSzTx/>
              <a:buFontTx/>
              <a:buNone/>
              <a:tabLst/>
            </a:pPr>
            <a:r>
              <a:rPr lang="en-US" sz="1200" dirty="0" smtClean="0">
                <a:latin typeface="+mj-ea"/>
                <a:ea typeface="+mj-ea"/>
                <a:cs typeface="Times New Roman" panose="02020603050405020304" pitchFamily="18" charset="0"/>
              </a:rPr>
              <a:t>Track</a:t>
            </a: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 changes of</a:t>
            </a:r>
            <a:r>
              <a:rPr kumimoji="0" lang="en-US" sz="1200" b="0" i="0" u="none" strike="noStrike" cap="none" normalizeH="0" dirty="0" smtClean="0">
                <a:ln>
                  <a:noFill/>
                </a:ln>
                <a:solidFill>
                  <a:schemeClr val="tx1"/>
                </a:solidFill>
                <a:effectLst/>
                <a:latin typeface="+mj-ea"/>
                <a:ea typeface="+mj-ea"/>
                <a:cs typeface="Times New Roman" panose="02020603050405020304" pitchFamily="18" charset="0"/>
              </a:rPr>
              <a:t> </a:t>
            </a:r>
            <a:r>
              <a:rPr lang="en-US" sz="1200" dirty="0" smtClean="0">
                <a:latin typeface="+mj-ea"/>
                <a:ea typeface="+mj-ea"/>
                <a:cs typeface="Times New Roman" panose="02020603050405020304" pitchFamily="18" charset="0"/>
              </a:rPr>
              <a:t>an artifact</a:t>
            </a: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 property (size,</a:t>
            </a:r>
            <a:r>
              <a:rPr kumimoji="0" lang="en-US" sz="1200" b="0" i="0" u="none" strike="noStrike" cap="none" normalizeH="0" dirty="0" smtClean="0">
                <a:ln>
                  <a:noFill/>
                </a:ln>
                <a:solidFill>
                  <a:schemeClr val="tx1"/>
                </a:solidFill>
                <a:effectLst/>
                <a:latin typeface="+mj-ea"/>
                <a:ea typeface="+mj-ea"/>
                <a:cs typeface="Times New Roman" panose="02020603050405020304" pitchFamily="18" charset="0"/>
              </a:rPr>
              <a:t> etc.)</a:t>
            </a:r>
            <a:endPar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69" name="Text Box 192"/>
          <p:cNvSpPr txBox="1">
            <a:spLocks noChangeArrowheads="1"/>
          </p:cNvSpPr>
          <p:nvPr/>
        </p:nvSpPr>
        <p:spPr bwMode="auto">
          <a:xfrm>
            <a:off x="8360694" y="5119355"/>
            <a:ext cx="3745180" cy="222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ts val="800"/>
              </a:spcAft>
              <a:buClrTx/>
              <a:buSzTx/>
              <a:buFontTx/>
              <a:buNone/>
              <a:tabLst/>
            </a:pP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Capture</a:t>
            </a:r>
            <a:r>
              <a:rPr kumimoji="0" lang="en-US" sz="1200" b="0" i="0" u="none" strike="noStrike" cap="none" normalizeH="0" dirty="0" smtClean="0">
                <a:ln>
                  <a:noFill/>
                </a:ln>
                <a:solidFill>
                  <a:schemeClr val="tx1"/>
                </a:solidFill>
                <a:effectLst/>
                <a:latin typeface="+mj-ea"/>
                <a:ea typeface="+mj-ea"/>
                <a:cs typeface="Times New Roman" panose="02020603050405020304" pitchFamily="18" charset="0"/>
              </a:rPr>
              <a:t> a simulation</a:t>
            </a: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 event and record</a:t>
            </a:r>
            <a:r>
              <a:rPr kumimoji="0" lang="en-US" sz="1200" b="0" i="0" u="none" strike="noStrike" cap="none" normalizeH="0" dirty="0" smtClean="0">
                <a:ln>
                  <a:noFill/>
                </a:ln>
                <a:solidFill>
                  <a:schemeClr val="tx1"/>
                </a:solidFill>
                <a:effectLst/>
                <a:latin typeface="+mj-ea"/>
                <a:ea typeface="+mj-ea"/>
                <a:cs typeface="Times New Roman" panose="02020603050405020304" pitchFamily="18" charset="0"/>
              </a:rPr>
              <a:t> its </a:t>
            </a: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results</a:t>
            </a:r>
          </a:p>
        </p:txBody>
      </p:sp>
      <p:sp>
        <p:nvSpPr>
          <p:cNvPr id="170" name="Text Box 193"/>
          <p:cNvSpPr txBox="1">
            <a:spLocks noChangeArrowheads="1"/>
          </p:cNvSpPr>
          <p:nvPr/>
        </p:nvSpPr>
        <p:spPr bwMode="auto">
          <a:xfrm>
            <a:off x="8358754" y="4433078"/>
            <a:ext cx="3747121" cy="2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ts val="800"/>
              </a:spcAft>
              <a:buClrTx/>
              <a:buSzTx/>
              <a:buFontTx/>
              <a:buNone/>
              <a:tabLst/>
            </a:pPr>
            <a:r>
              <a:rPr lang="en-US" sz="1200" dirty="0" smtClean="0">
                <a:latin typeface="+mj-ea"/>
                <a:ea typeface="+mj-ea"/>
                <a:cs typeface="Times New Roman" panose="02020603050405020304" pitchFamily="18" charset="0"/>
              </a:rPr>
              <a:t>Capture a c</a:t>
            </a:r>
            <a:r>
              <a:rPr kumimoji="0" lang="en-US" sz="1200" i="0" u="none" strike="noStrike" cap="none" normalizeH="0" baseline="0" dirty="0" smtClean="0">
                <a:ln>
                  <a:noFill/>
                </a:ln>
                <a:solidFill>
                  <a:schemeClr val="tx1"/>
                </a:solidFill>
                <a:effectLst/>
                <a:latin typeface="+mj-ea"/>
                <a:ea typeface="+mj-ea"/>
                <a:cs typeface="Times New Roman" panose="02020603050405020304" pitchFamily="18" charset="0"/>
              </a:rPr>
              <a:t>onstruction</a:t>
            </a:r>
            <a:r>
              <a:rPr kumimoji="0" lang="en-US" sz="1200" i="0" u="none" strike="noStrike" cap="none" normalizeH="0" dirty="0" smtClean="0">
                <a:ln>
                  <a:noFill/>
                </a:ln>
                <a:solidFill>
                  <a:schemeClr val="tx1"/>
                </a:solidFill>
                <a:effectLst/>
                <a:latin typeface="+mj-ea"/>
                <a:ea typeface="+mj-ea"/>
                <a:cs typeface="Times New Roman" panose="02020603050405020304" pitchFamily="18" charset="0"/>
              </a:rPr>
              <a:t> event (add, remove, etc.)</a:t>
            </a:r>
            <a:endParaRPr kumimoji="0" lang="en-US" sz="120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171" name="AutoShape 194"/>
          <p:cNvCxnSpPr>
            <a:cxnSpLocks noChangeShapeType="1"/>
          </p:cNvCxnSpPr>
          <p:nvPr/>
        </p:nvCxnSpPr>
        <p:spPr bwMode="auto">
          <a:xfrm>
            <a:off x="7385647" y="4549568"/>
            <a:ext cx="564351" cy="0"/>
          </a:xfrm>
          <a:prstGeom prst="straightConnector1">
            <a:avLst/>
          </a:prstGeom>
          <a:noFill/>
          <a:ln w="28575">
            <a:solidFill>
              <a:srgbClr val="000000"/>
            </a:solidFill>
            <a:prstDash val="sysDot"/>
            <a:round/>
            <a:headEnd type="triangle" w="med" len="me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72" name="AutoShape 195"/>
          <p:cNvCxnSpPr>
            <a:cxnSpLocks noChangeShapeType="1"/>
          </p:cNvCxnSpPr>
          <p:nvPr/>
        </p:nvCxnSpPr>
        <p:spPr bwMode="auto">
          <a:xfrm>
            <a:off x="7370394" y="5231920"/>
            <a:ext cx="572530" cy="0"/>
          </a:xfrm>
          <a:prstGeom prst="straightConnector1">
            <a:avLst/>
          </a:prstGeom>
          <a:noFill/>
          <a:ln w="28575">
            <a:solidFill>
              <a:srgbClr val="000000"/>
            </a:solidFill>
            <a:prstDash val="sysDot"/>
            <a:round/>
            <a:headEnd type="triangle" w="med" len="me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73" name="AutoShape 196"/>
          <p:cNvCxnSpPr>
            <a:cxnSpLocks noChangeShapeType="1"/>
          </p:cNvCxnSpPr>
          <p:nvPr/>
        </p:nvCxnSpPr>
        <p:spPr bwMode="auto">
          <a:xfrm>
            <a:off x="7378573" y="5898939"/>
            <a:ext cx="564351" cy="0"/>
          </a:xfrm>
          <a:prstGeom prst="straightConnector1">
            <a:avLst/>
          </a:prstGeom>
          <a:noFill/>
          <a:ln w="28575">
            <a:solidFill>
              <a:srgbClr val="000000"/>
            </a:solidFill>
            <a:prstDash val="sysDot"/>
            <a:round/>
            <a:headEnd type="triangle" w="med" len="me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74" name="AutoShape 197"/>
          <p:cNvCxnSpPr>
            <a:cxnSpLocks noChangeShapeType="1"/>
          </p:cNvCxnSpPr>
          <p:nvPr/>
        </p:nvCxnSpPr>
        <p:spPr bwMode="auto">
          <a:xfrm>
            <a:off x="7376304" y="6505745"/>
            <a:ext cx="564351" cy="0"/>
          </a:xfrm>
          <a:prstGeom prst="straightConnector1">
            <a:avLst/>
          </a:prstGeom>
          <a:noFill/>
          <a:ln w="28575">
            <a:solidFill>
              <a:srgbClr val="000000"/>
            </a:solidFill>
            <a:prstDash val="sysDot"/>
            <a:round/>
            <a:headEnd type="triangle" w="med" len="me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75" name="AutoShape 198"/>
          <p:cNvCxnSpPr>
            <a:cxnSpLocks noChangeShapeType="1"/>
          </p:cNvCxnSpPr>
          <p:nvPr/>
        </p:nvCxnSpPr>
        <p:spPr bwMode="auto">
          <a:xfrm>
            <a:off x="7385647" y="7137213"/>
            <a:ext cx="564351" cy="0"/>
          </a:xfrm>
          <a:prstGeom prst="straightConnector1">
            <a:avLst/>
          </a:prstGeom>
          <a:noFill/>
          <a:ln w="28575">
            <a:solidFill>
              <a:srgbClr val="000000"/>
            </a:solidFill>
            <a:prstDash val="sysDot"/>
            <a:round/>
            <a:headEnd type="triangle" w="med" len="me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176" name="AutoShape 205"/>
          <p:cNvSpPr>
            <a:spLocks noChangeArrowheads="1"/>
          </p:cNvSpPr>
          <p:nvPr/>
        </p:nvSpPr>
        <p:spPr bwMode="auto">
          <a:xfrm>
            <a:off x="9745246" y="2407315"/>
            <a:ext cx="1014413"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Process</a:t>
            </a:r>
            <a:r>
              <a:rPr kumimoji="0" lang="en-US" sz="1200" b="0" i="0" u="none" strike="noStrike" cap="none" normalizeH="0" dirty="0" smtClean="0">
                <a:ln>
                  <a:noFill/>
                </a:ln>
                <a:solidFill>
                  <a:schemeClr val="tx1"/>
                </a:solidFill>
                <a:effectLst/>
                <a:latin typeface="+mj-ea"/>
                <a:ea typeface="+mj-ea"/>
                <a:cs typeface="Times New Roman" panose="02020603050405020304" pitchFamily="18" charset="0"/>
              </a:rPr>
              <a:t> </a:t>
            </a: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Data</a:t>
            </a:r>
          </a:p>
        </p:txBody>
      </p:sp>
      <p:sp>
        <p:nvSpPr>
          <p:cNvPr id="177" name="AutoShape 205"/>
          <p:cNvSpPr>
            <a:spLocks noChangeArrowheads="1"/>
          </p:cNvSpPr>
          <p:nvPr/>
        </p:nvSpPr>
        <p:spPr bwMode="auto">
          <a:xfrm>
            <a:off x="11407474" y="2403690"/>
            <a:ext cx="1014413"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Post-Test Data</a:t>
            </a:r>
          </a:p>
        </p:txBody>
      </p:sp>
      <p:sp>
        <p:nvSpPr>
          <p:cNvPr id="178" name="AutoShape 205"/>
          <p:cNvSpPr>
            <a:spLocks noChangeArrowheads="1"/>
          </p:cNvSpPr>
          <p:nvPr/>
        </p:nvSpPr>
        <p:spPr bwMode="auto">
          <a:xfrm>
            <a:off x="8018604" y="2411041"/>
            <a:ext cx="1014413"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Pre-Test Data</a:t>
            </a:r>
          </a:p>
        </p:txBody>
      </p:sp>
      <p:cxnSp>
        <p:nvCxnSpPr>
          <p:cNvPr id="179" name="AutoShape 187"/>
          <p:cNvCxnSpPr>
            <a:cxnSpLocks noChangeShapeType="1"/>
            <a:stCxn id="178" idx="3"/>
            <a:endCxn id="176" idx="1"/>
          </p:cNvCxnSpPr>
          <p:nvPr/>
        </p:nvCxnSpPr>
        <p:spPr bwMode="auto">
          <a:xfrm flipV="1">
            <a:off x="9033017" y="2662704"/>
            <a:ext cx="712229" cy="3726"/>
          </a:xfrm>
          <a:prstGeom prst="straightConnector1">
            <a:avLst/>
          </a:prstGeom>
          <a:noFill/>
          <a:ln w="19050">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80" name="AutoShape 187"/>
          <p:cNvCxnSpPr>
            <a:cxnSpLocks noChangeShapeType="1"/>
            <a:stCxn id="176" idx="3"/>
            <a:endCxn id="177" idx="1"/>
          </p:cNvCxnSpPr>
          <p:nvPr/>
        </p:nvCxnSpPr>
        <p:spPr bwMode="auto">
          <a:xfrm flipV="1">
            <a:off x="10759659" y="2659079"/>
            <a:ext cx="647815" cy="3625"/>
          </a:xfrm>
          <a:prstGeom prst="straightConnector1">
            <a:avLst/>
          </a:prstGeom>
          <a:noFill/>
          <a:ln w="19050">
            <a:solidFill>
              <a:srgbClr val="0000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181" name="Chevron 180"/>
          <p:cNvSpPr/>
          <p:nvPr/>
        </p:nvSpPr>
        <p:spPr>
          <a:xfrm rot="5400000">
            <a:off x="10223026" y="3119546"/>
            <a:ext cx="222854" cy="298936"/>
          </a:xfrm>
          <a:prstGeom prst="chevron">
            <a:avLst/>
          </a:prstGeom>
          <a:solidFill>
            <a:srgbClr val="FFFF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mj-ea"/>
              <a:ea typeface="+mj-ea"/>
              <a:cs typeface="Times New Roman" panose="02020603050405020304" pitchFamily="18" charset="0"/>
            </a:endParaRPr>
          </a:p>
        </p:txBody>
      </p:sp>
      <p:sp>
        <p:nvSpPr>
          <p:cNvPr id="182" name="AutoShape 3"/>
          <p:cNvSpPr>
            <a:spLocks noChangeArrowheads="1"/>
          </p:cNvSpPr>
          <p:nvPr/>
        </p:nvSpPr>
        <p:spPr bwMode="auto">
          <a:xfrm>
            <a:off x="6256465" y="7854989"/>
            <a:ext cx="1210050" cy="856708"/>
          </a:xfrm>
          <a:prstGeom prst="cube">
            <a:avLst>
              <a:gd name="adj" fmla="val 28371"/>
            </a:avLst>
          </a:prstGeom>
          <a:solidFill>
            <a:schemeClr val="accent4">
              <a:lumMod val="60000"/>
              <a:lumOff val="40000"/>
            </a:schemeClr>
          </a:solidFill>
          <a:ln w="19050">
            <a:solidFill>
              <a:srgbClr val="6809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ts val="200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endParaRPr>
          </a:p>
          <a:p>
            <a:pPr marL="0" marR="0" lvl="0" indent="0" algn="ctr" defTabSz="914400" rtl="0" eaLnBrk="0" fontAlgn="base" latinLnBrk="0" hangingPunct="0">
              <a:lnSpc>
                <a:spcPct val="100000"/>
              </a:lnSpc>
              <a:spcAft>
                <a:spcPct val="0"/>
              </a:spcAft>
              <a:buClrTx/>
              <a:buSzTx/>
              <a:buFontTx/>
              <a:buNone/>
              <a:tabLst/>
            </a:pPr>
            <a:r>
              <a:rPr kumimoji="0" lang="en-US" sz="1200" b="1" i="0" u="none" strike="noStrike" cap="none" normalizeH="0" baseline="0" dirty="0" smtClean="0">
                <a:ln>
                  <a:noFill/>
                </a:ln>
                <a:solidFill>
                  <a:schemeClr val="tx1"/>
                </a:solidFill>
                <a:effectLst/>
                <a:latin typeface="+mj-ea"/>
                <a:ea typeface="+mj-ea"/>
                <a:cs typeface="Times New Roman" panose="02020603050405020304" pitchFamily="18" charset="0"/>
              </a:rPr>
              <a:t>CAD</a:t>
            </a:r>
          </a:p>
        </p:txBody>
      </p:sp>
      <p:sp>
        <p:nvSpPr>
          <p:cNvPr id="183" name="Can 182"/>
          <p:cNvSpPr/>
          <p:nvPr/>
        </p:nvSpPr>
        <p:spPr>
          <a:xfrm>
            <a:off x="6774650" y="7191499"/>
            <a:ext cx="183367" cy="761957"/>
          </a:xfrm>
          <a:prstGeom prst="can">
            <a:avLst>
              <a:gd name="adj" fmla="val 50829"/>
            </a:avLst>
          </a:prstGeom>
          <a:solidFill>
            <a:schemeClr val="accent6">
              <a:lumMod val="40000"/>
              <a:lumOff val="6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cs typeface="Times New Roman" panose="02020603050405020304" pitchFamily="18" charset="0"/>
            </a:endParaRPr>
          </a:p>
        </p:txBody>
      </p:sp>
      <p:sp>
        <p:nvSpPr>
          <p:cNvPr id="184" name="Can 183"/>
          <p:cNvSpPr/>
          <p:nvPr/>
        </p:nvSpPr>
        <p:spPr>
          <a:xfrm>
            <a:off x="6354386" y="4346875"/>
            <a:ext cx="1024861" cy="3090998"/>
          </a:xfrm>
          <a:prstGeom prst="can">
            <a:avLst>
              <a:gd name="adj" fmla="val 33994"/>
            </a:avLst>
          </a:prstGeom>
          <a:solidFill>
            <a:schemeClr val="accent5">
              <a:lumMod val="60000"/>
              <a:lumOff val="4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smtClean="0">
                <a:solidFill>
                  <a:schemeClr val="tx1"/>
                </a:solidFill>
                <a:latin typeface="+mj-ea"/>
                <a:ea typeface="+mj-ea"/>
                <a:cs typeface="Times New Roman" panose="02020603050405020304" pitchFamily="18" charset="0"/>
              </a:rPr>
              <a:t>“Stealth” Process Data Logger</a:t>
            </a:r>
            <a:endParaRPr lang="en-US" sz="1200" dirty="0">
              <a:latin typeface="+mj-ea"/>
              <a:ea typeface="+mj-ea"/>
              <a:cs typeface="Times New Roman" panose="02020603050405020304" pitchFamily="18" charset="0"/>
            </a:endParaRPr>
          </a:p>
        </p:txBody>
      </p:sp>
      <p:sp>
        <p:nvSpPr>
          <p:cNvPr id="186" name="Rounded Rectangle 185"/>
          <p:cNvSpPr/>
          <p:nvPr/>
        </p:nvSpPr>
        <p:spPr>
          <a:xfrm>
            <a:off x="7959476" y="3536774"/>
            <a:ext cx="4576712" cy="4944529"/>
          </a:xfrm>
          <a:prstGeom prst="roundRect">
            <a:avLst>
              <a:gd name="adj" fmla="val 3406"/>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mj-ea"/>
              <a:ea typeface="+mj-ea"/>
            </a:endParaRPr>
          </a:p>
        </p:txBody>
      </p:sp>
      <p:sp>
        <p:nvSpPr>
          <p:cNvPr id="187" name="AutoShape 3"/>
          <p:cNvSpPr>
            <a:spLocks noChangeArrowheads="1"/>
          </p:cNvSpPr>
          <p:nvPr/>
        </p:nvSpPr>
        <p:spPr bwMode="auto">
          <a:xfrm>
            <a:off x="6247471" y="3333268"/>
            <a:ext cx="1172351" cy="839997"/>
          </a:xfrm>
          <a:prstGeom prst="cube">
            <a:avLst>
              <a:gd name="adj" fmla="val 32022"/>
            </a:avLst>
          </a:prstGeom>
          <a:solidFill>
            <a:schemeClr val="bg1">
              <a:lumMod val="75000"/>
            </a:schemeClr>
          </a:solidFill>
          <a:ln w="19050">
            <a:solidFill>
              <a:srgbClr val="680900"/>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Aft>
                <a:spcPct val="0"/>
              </a:spcAft>
              <a:buClrTx/>
              <a:buSzTx/>
              <a:buFontTx/>
              <a:buNone/>
              <a:tabLst/>
            </a:pPr>
            <a:r>
              <a:rPr kumimoji="0" lang="en-US" sz="1200" b="1" i="0" u="none" strike="noStrike" cap="none" normalizeH="0" baseline="0" dirty="0" smtClean="0">
                <a:ln>
                  <a:noFill/>
                </a:ln>
                <a:solidFill>
                  <a:schemeClr val="tx1"/>
                </a:solidFill>
                <a:effectLst/>
                <a:latin typeface="+mj-ea"/>
                <a:ea typeface="+mj-ea"/>
                <a:cs typeface="Times New Roman" panose="02020603050405020304" pitchFamily="18" charset="0"/>
              </a:rPr>
              <a:t>Process </a:t>
            </a:r>
            <a:r>
              <a:rPr lang="en-US" sz="1200" b="1" dirty="0" smtClean="0">
                <a:solidFill>
                  <a:schemeClr val="tx1"/>
                </a:solidFill>
                <a:latin typeface="+mj-ea"/>
                <a:ea typeface="+mj-ea"/>
                <a:cs typeface="Times New Roman" panose="02020603050405020304" pitchFamily="18" charset="0"/>
              </a:rPr>
              <a:t>Mining</a:t>
            </a:r>
            <a:endParaRPr kumimoji="0" lang="en-US" sz="1200" b="1"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88" name="Up Arrow 187"/>
          <p:cNvSpPr/>
          <p:nvPr/>
        </p:nvSpPr>
        <p:spPr>
          <a:xfrm>
            <a:off x="6750699" y="4194435"/>
            <a:ext cx="222854" cy="298936"/>
          </a:xfrm>
          <a:prstGeom prst="upArrow">
            <a:avLst/>
          </a:prstGeom>
          <a:solidFill>
            <a:srgbClr val="FFFF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mj-ea"/>
              <a:ea typeface="+mj-ea"/>
              <a:cs typeface="Times New Roman" panose="02020603050405020304" pitchFamily="18" charset="0"/>
            </a:endParaRPr>
          </a:p>
        </p:txBody>
      </p:sp>
      <p:sp>
        <p:nvSpPr>
          <p:cNvPr id="189" name="AutoShape 205"/>
          <p:cNvSpPr>
            <a:spLocks noChangeArrowheads="1"/>
          </p:cNvSpPr>
          <p:nvPr/>
        </p:nvSpPr>
        <p:spPr bwMode="auto">
          <a:xfrm>
            <a:off x="6154795" y="2267912"/>
            <a:ext cx="1319789" cy="715089"/>
          </a:xfrm>
          <a:prstGeom prst="flowChartAlternateProcess">
            <a:avLst/>
          </a:prstGeom>
          <a:solidFill>
            <a:schemeClr val="bg1">
              <a:lumMod val="95000"/>
            </a:schemeClr>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Outcomes (e.g., </a:t>
            </a:r>
            <a:r>
              <a:rPr lang="en-US" sz="1200" dirty="0">
                <a:latin typeface="+mj-ea"/>
                <a:ea typeface="+mj-ea"/>
                <a:cs typeface="Times New Roman" panose="02020603050405020304" pitchFamily="18" charset="0"/>
              </a:rPr>
              <a:t>p</a:t>
            </a:r>
            <a:r>
              <a:rPr kumimoji="0" lang="en-US" sz="1200" b="0" i="0" u="none" strike="noStrike" cap="none" normalizeH="0" baseline="0" dirty="0" smtClean="0">
                <a:ln>
                  <a:noFill/>
                </a:ln>
                <a:solidFill>
                  <a:schemeClr val="tx1"/>
                </a:solidFill>
                <a:effectLst/>
                <a:latin typeface="+mj-ea"/>
                <a:ea typeface="+mj-ea"/>
                <a:cs typeface="Times New Roman" panose="02020603050405020304" pitchFamily="18" charset="0"/>
              </a:rPr>
              <a:t>re/post differences)</a:t>
            </a:r>
          </a:p>
        </p:txBody>
      </p:sp>
      <p:sp>
        <p:nvSpPr>
          <p:cNvPr id="190" name="Up Arrow 189"/>
          <p:cNvSpPr/>
          <p:nvPr/>
        </p:nvSpPr>
        <p:spPr>
          <a:xfrm>
            <a:off x="6745090" y="3021812"/>
            <a:ext cx="222854" cy="414382"/>
          </a:xfrm>
          <a:prstGeom prst="upArrow">
            <a:avLst/>
          </a:prstGeom>
          <a:solidFill>
            <a:srgbClr val="FFFF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mj-ea"/>
              <a:ea typeface="+mj-ea"/>
              <a:cs typeface="Times New Roman" panose="02020603050405020304" pitchFamily="18" charset="0"/>
            </a:endParaRPr>
          </a:p>
        </p:txBody>
      </p:sp>
      <p:sp>
        <p:nvSpPr>
          <p:cNvPr id="191" name="Text Box 186"/>
          <p:cNvSpPr txBox="1">
            <a:spLocks noChangeArrowheads="1"/>
          </p:cNvSpPr>
          <p:nvPr/>
        </p:nvSpPr>
        <p:spPr bwMode="auto">
          <a:xfrm>
            <a:off x="6973605" y="3028494"/>
            <a:ext cx="691978" cy="274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sz="1200" b="0" i="1" u="none" strike="noStrike" cap="none" normalizeH="0" baseline="0" dirty="0" smtClean="0">
                <a:ln>
                  <a:noFill/>
                </a:ln>
                <a:solidFill>
                  <a:schemeClr val="tx1"/>
                </a:solidFill>
                <a:effectLst/>
                <a:latin typeface="+mj-ea"/>
                <a:ea typeface="+mj-ea"/>
                <a:cs typeface="Times New Roman" panose="02020603050405020304" pitchFamily="18" charset="0"/>
              </a:rPr>
              <a:t>Explain</a:t>
            </a:r>
          </a:p>
        </p:txBody>
      </p:sp>
      <p:sp>
        <p:nvSpPr>
          <p:cNvPr id="192" name="Oval 180"/>
          <p:cNvSpPr>
            <a:spLocks noChangeArrowheads="1"/>
          </p:cNvSpPr>
          <p:nvPr/>
        </p:nvSpPr>
        <p:spPr bwMode="auto">
          <a:xfrm>
            <a:off x="10456489" y="7483015"/>
            <a:ext cx="54864" cy="54864"/>
          </a:xfrm>
          <a:prstGeom prst="ellipse">
            <a:avLst/>
          </a:prstGeom>
          <a:solidFill>
            <a:srgbClr val="FFFFFF"/>
          </a:solidFill>
          <a:ln w="9525">
            <a:solidFill>
              <a:srgbClr val="000000"/>
            </a:solid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93" name="Oval 181"/>
          <p:cNvSpPr>
            <a:spLocks noChangeArrowheads="1"/>
          </p:cNvSpPr>
          <p:nvPr/>
        </p:nvSpPr>
        <p:spPr bwMode="auto">
          <a:xfrm>
            <a:off x="10459215" y="7400905"/>
            <a:ext cx="54864" cy="54864"/>
          </a:xfrm>
          <a:prstGeom prst="ellipse">
            <a:avLst/>
          </a:prstGeom>
          <a:solidFill>
            <a:srgbClr val="FFFFFF"/>
          </a:solidFill>
          <a:ln w="9525">
            <a:solidFill>
              <a:srgbClr val="000000"/>
            </a:solid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sp>
        <p:nvSpPr>
          <p:cNvPr id="194" name="Oval 182"/>
          <p:cNvSpPr>
            <a:spLocks noChangeArrowheads="1"/>
          </p:cNvSpPr>
          <p:nvPr/>
        </p:nvSpPr>
        <p:spPr bwMode="auto">
          <a:xfrm>
            <a:off x="10456489" y="7308910"/>
            <a:ext cx="54864" cy="54864"/>
          </a:xfrm>
          <a:prstGeom prst="ellipse">
            <a:avLst/>
          </a:prstGeom>
          <a:solidFill>
            <a:srgbClr val="FFFFFF"/>
          </a:solidFill>
          <a:ln w="9525">
            <a:solidFill>
              <a:srgbClr val="000000"/>
            </a:solid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1200">
              <a:latin typeface="+mj-ea"/>
              <a:ea typeface="+mj-ea"/>
              <a:cs typeface="Times New Roman" panose="02020603050405020304" pitchFamily="18" charset="0"/>
            </a:endParaRPr>
          </a:p>
        </p:txBody>
      </p:sp>
      <p:pic>
        <p:nvPicPr>
          <p:cNvPr id="195" name="Picture 6" descr="http://energy.concord.org/energy3d/_assets/model/FreedomTow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750240">
            <a:off x="571858" y="2533164"/>
            <a:ext cx="1984083" cy="19840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96" name="Picture 2" descr="http://energy.concord.org/energy3d/_assets/model/Library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779479">
            <a:off x="920835" y="4127970"/>
            <a:ext cx="1776918" cy="17769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97" name="TextBox 196"/>
          <p:cNvSpPr txBox="1"/>
          <p:nvPr/>
        </p:nvSpPr>
        <p:spPr>
          <a:xfrm>
            <a:off x="2367359" y="2104274"/>
            <a:ext cx="3503169" cy="1432500"/>
          </a:xfrm>
          <a:prstGeom prst="snip2DiagRect">
            <a:avLst/>
          </a:prstGeom>
          <a:solidFill>
            <a:schemeClr val="bg1">
              <a:lumMod val="85000"/>
            </a:schemeClr>
          </a:solidFill>
          <a:ln w="38100">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r>
              <a:rPr lang="en-US" sz="1800" dirty="0" smtClean="0">
                <a:latin typeface="+mj-ea"/>
                <a:ea typeface="+mj-ea"/>
              </a:rPr>
              <a:t>Students design models that work in cyberspace. A logger collects their process data behind the scenes.</a:t>
            </a:r>
          </a:p>
        </p:txBody>
      </p:sp>
      <p:sp>
        <p:nvSpPr>
          <p:cNvPr id="198" name="TextBox 197"/>
          <p:cNvSpPr txBox="1"/>
          <p:nvPr/>
        </p:nvSpPr>
        <p:spPr>
          <a:xfrm>
            <a:off x="2473934" y="3729091"/>
            <a:ext cx="3245504" cy="1455718"/>
          </a:xfrm>
          <a:prstGeom prst="roundRect">
            <a:avLst>
              <a:gd name="adj" fmla="val 30437"/>
            </a:avLst>
          </a:prstGeom>
          <a:solidFill>
            <a:schemeClr val="tx1"/>
          </a:solidFill>
          <a:ln w="38100">
            <a:solidFill>
              <a:schemeClr val="bg1">
                <a:lumMod val="50000"/>
              </a:schemeClr>
            </a:solidFill>
          </a:ln>
          <a:effectLst>
            <a:outerShdw blurRad="50800" dist="38100" dir="2700000" algn="tl" rotWithShape="0">
              <a:prstClr val="black">
                <a:alpha val="40000"/>
              </a:prstClr>
            </a:outerShdw>
          </a:effectLst>
        </p:spPr>
        <p:txBody>
          <a:bodyPr wrap="square" rtlCol="0">
            <a:spAutoFit/>
          </a:bodyPr>
          <a:lstStyle/>
          <a:p>
            <a:r>
              <a:rPr lang="en-US" sz="1800" dirty="0" smtClean="0">
                <a:solidFill>
                  <a:schemeClr val="bg1"/>
                </a:solidFill>
                <a:latin typeface="+mj-ea"/>
                <a:ea typeface="+mj-ea"/>
              </a:rPr>
              <a:t>Energy3D “stealthily” logs “atomically” fine-grained process data about what students do.</a:t>
            </a:r>
          </a:p>
        </p:txBody>
      </p:sp>
      <p:pic>
        <p:nvPicPr>
          <p:cNvPr id="199" name="Picture 4" descr="http://energy.concord.org/energy3d/_assets/model/ColonialHous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533550">
            <a:off x="582894" y="5521408"/>
            <a:ext cx="1687135" cy="16871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200" name="AutoShape 205"/>
          <p:cNvSpPr>
            <a:spLocks noChangeArrowheads="1"/>
          </p:cNvSpPr>
          <p:nvPr/>
        </p:nvSpPr>
        <p:spPr bwMode="auto">
          <a:xfrm>
            <a:off x="1611857" y="7854989"/>
            <a:ext cx="4138117" cy="1021556"/>
          </a:xfrm>
          <a:prstGeom prst="flowChartAlternateProcess">
            <a:avLst/>
          </a:prstGeom>
          <a:solidFill>
            <a:schemeClr val="bg1"/>
          </a:solidFill>
          <a:ln w="1270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j-ea"/>
                <a:ea typeface="+mj-ea"/>
                <a:cs typeface="Times New Roman" panose="02020603050405020304" pitchFamily="18" charset="0"/>
              </a:rPr>
              <a:t>Our invention: A data </a:t>
            </a:r>
            <a:r>
              <a:rPr lang="en-US" sz="1800" dirty="0">
                <a:latin typeface="+mj-ea"/>
                <a:ea typeface="+mj-ea"/>
                <a:cs typeface="Times New Roman" panose="02020603050405020304" pitchFamily="18" charset="0"/>
              </a:rPr>
              <a:t>l</a:t>
            </a:r>
            <a:r>
              <a:rPr kumimoji="0" lang="en-US" sz="1800" b="0" i="0" u="none" strike="noStrike" cap="none" normalizeH="0" baseline="0" dirty="0" smtClean="0">
                <a:ln>
                  <a:noFill/>
                </a:ln>
                <a:solidFill>
                  <a:schemeClr val="tx1"/>
                </a:solidFill>
                <a:effectLst/>
                <a:latin typeface="+mj-ea"/>
                <a:ea typeface="+mj-ea"/>
                <a:cs typeface="Times New Roman" panose="02020603050405020304" pitchFamily="18" charset="0"/>
              </a:rPr>
              <a:t>ogger based on Undo Manager and Track Change (more</a:t>
            </a:r>
            <a:r>
              <a:rPr kumimoji="0" lang="en-US" sz="1800" b="0" i="0" u="none" strike="noStrike" cap="none" normalizeH="0" dirty="0" smtClean="0">
                <a:ln>
                  <a:noFill/>
                </a:ln>
                <a:solidFill>
                  <a:schemeClr val="tx1"/>
                </a:solidFill>
                <a:effectLst/>
                <a:latin typeface="+mj-ea"/>
                <a:ea typeface="+mj-ea"/>
                <a:cs typeface="Times New Roman" panose="02020603050405020304" pitchFamily="18" charset="0"/>
              </a:rPr>
              <a:t> structured than</a:t>
            </a:r>
            <a:r>
              <a:rPr kumimoji="0" lang="en-US" sz="1800" b="0" i="0" u="none" strike="noStrike" cap="none" normalizeH="0" baseline="0" dirty="0" smtClean="0">
                <a:ln>
                  <a:noFill/>
                </a:ln>
                <a:solidFill>
                  <a:schemeClr val="tx1"/>
                </a:solidFill>
                <a:effectLst/>
                <a:latin typeface="+mj-ea"/>
                <a:ea typeface="+mj-ea"/>
                <a:cs typeface="Times New Roman" panose="02020603050405020304" pitchFamily="18" charset="0"/>
              </a:rPr>
              <a:t> mouse clicks)</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628" y="7505631"/>
            <a:ext cx="1290535" cy="14339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90075626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nergy3d-design-repla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3122" y="2911043"/>
            <a:ext cx="6197145" cy="351671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8" name="Title 1"/>
          <p:cNvSpPr txBox="1">
            <a:spLocks/>
          </p:cNvSpPr>
          <p:nvPr/>
        </p:nvSpPr>
        <p:spPr>
          <a:xfrm>
            <a:off x="2311879" y="334228"/>
            <a:ext cx="8279633" cy="7186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Design </a:t>
            </a:r>
            <a:r>
              <a:rPr lang="en-US" sz="4000" b="1" dirty="0">
                <a:solidFill>
                  <a:schemeClr val="tx1"/>
                </a:solidFill>
                <a:latin typeface="+mn-ea"/>
                <a:ea typeface="+mn-ea"/>
              </a:rPr>
              <a:t>r</a:t>
            </a:r>
            <a:r>
              <a:rPr lang="en-US" sz="4000" b="1" dirty="0" smtClean="0">
                <a:solidFill>
                  <a:schemeClr val="tx1"/>
                </a:solidFill>
                <a:latin typeface="+mn-ea"/>
                <a:ea typeface="+mn-ea"/>
              </a:rPr>
              <a:t>eplay</a:t>
            </a:r>
            <a:endParaRPr lang="en-US" sz="4000" b="1" dirty="0">
              <a:solidFill>
                <a:schemeClr val="tx1"/>
              </a:solidFill>
              <a:latin typeface="+mn-ea"/>
              <a:ea typeface="+mn-ea"/>
            </a:endParaRPr>
          </a:p>
        </p:txBody>
      </p:sp>
      <p:sp>
        <p:nvSpPr>
          <p:cNvPr id="9" name="TextBox 8"/>
          <p:cNvSpPr txBox="1"/>
          <p:nvPr/>
        </p:nvSpPr>
        <p:spPr>
          <a:xfrm>
            <a:off x="316790" y="1020795"/>
            <a:ext cx="12646324" cy="919401"/>
          </a:xfrm>
          <a:prstGeom prst="roundRect">
            <a:avLst/>
          </a:prstGeom>
          <a:noFill/>
          <a:ln w="28575">
            <a:noFill/>
          </a:ln>
          <a:effectLst/>
        </p:spPr>
        <p:txBody>
          <a:bodyPr wrap="square" rtlCol="0">
            <a:spAutoFit/>
          </a:bodyPr>
          <a:lstStyle/>
          <a:p>
            <a:r>
              <a:rPr lang="en-US" sz="2400" dirty="0" smtClean="0">
                <a:latin typeface="+mj-ea"/>
                <a:ea typeface="+mj-ea"/>
              </a:rPr>
              <a:t>Reconstruct a design process from the data log and play it back like running a slide show and post-process it to extract information as needed</a:t>
            </a:r>
            <a:endParaRPr lang="en-US" sz="2400" dirty="0">
              <a:latin typeface="+mj-ea"/>
              <a:ea typeface="+mj-ea"/>
            </a:endParaRPr>
          </a:p>
        </p:txBody>
      </p:sp>
      <p:sp>
        <p:nvSpPr>
          <p:cNvPr id="10" name="TextBox 9"/>
          <p:cNvSpPr txBox="1"/>
          <p:nvPr/>
        </p:nvSpPr>
        <p:spPr>
          <a:xfrm>
            <a:off x="1368727" y="7323465"/>
            <a:ext cx="10504093" cy="1446550"/>
          </a:xfrm>
          <a:prstGeom prst="rect">
            <a:avLst/>
          </a:prstGeom>
          <a:noFill/>
        </p:spPr>
        <p:txBody>
          <a:bodyPr wrap="none" rtlCol="0">
            <a:spAutoFit/>
          </a:bodyPr>
          <a:lstStyle/>
          <a:p>
            <a:pPr algn="ctr"/>
            <a:r>
              <a:rPr lang="en-US" sz="2400" dirty="0" smtClean="0">
                <a:latin typeface="+mj-ea"/>
                <a:ea typeface="+mj-ea"/>
              </a:rPr>
              <a:t>Compare with screencast, recording is based on events, not lapse of time. </a:t>
            </a:r>
          </a:p>
          <a:p>
            <a:pPr algn="ctr"/>
            <a:r>
              <a:rPr lang="en-US" sz="2400" dirty="0" smtClean="0">
                <a:latin typeface="+mj-ea"/>
                <a:ea typeface="+mj-ea"/>
              </a:rPr>
              <a:t>(i.e., no event, no record.)</a:t>
            </a:r>
          </a:p>
          <a:p>
            <a:pPr algn="ctr"/>
            <a:endParaRPr lang="en-US" sz="1600" dirty="0" smtClean="0">
              <a:latin typeface="+mj-ea"/>
              <a:ea typeface="+mj-ea"/>
            </a:endParaRPr>
          </a:p>
          <a:p>
            <a:pPr algn="ctr"/>
            <a:r>
              <a:rPr lang="en-US" sz="2400" b="1" dirty="0" smtClean="0">
                <a:latin typeface="+mj-ea"/>
                <a:ea typeface="+mj-ea"/>
              </a:rPr>
              <a:t>High ratio of lossless compression!</a:t>
            </a:r>
            <a:endParaRPr lang="en-US" sz="2400" b="1" dirty="0">
              <a:latin typeface="+mj-ea"/>
              <a:ea typeface="+mj-ea"/>
            </a:endParaRPr>
          </a:p>
        </p:txBody>
      </p:sp>
      <p:sp>
        <p:nvSpPr>
          <p:cNvPr id="11" name="AutoShape 205"/>
          <p:cNvSpPr>
            <a:spLocks noChangeArrowheads="1"/>
          </p:cNvSpPr>
          <p:nvPr/>
        </p:nvSpPr>
        <p:spPr bwMode="auto">
          <a:xfrm>
            <a:off x="5522710" y="6493464"/>
            <a:ext cx="2234484" cy="408623"/>
          </a:xfrm>
          <a:prstGeom prst="flowChartAlternateProcess">
            <a:avLst/>
          </a:prstGeom>
          <a:noFill/>
          <a:ln w="12700">
            <a:noFill/>
            <a:prstDash val="solid"/>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1800" dirty="0" smtClean="0">
                <a:solidFill>
                  <a:schemeClr val="tx1"/>
                </a:solidFill>
                <a:latin typeface="+mj-ea"/>
                <a:ea typeface="+mj-ea"/>
                <a:cs typeface="Times New Roman" panose="02020603050405020304" pitchFamily="18" charset="0"/>
              </a:rPr>
              <a:t>(Embedded video)</a:t>
            </a:r>
            <a:endParaRPr kumimoji="0" lang="en-US" sz="18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Tree>
    <p:extLst>
      <p:ext uri="{BB962C8B-B14F-4D97-AF65-F5344CB8AC3E}">
        <p14:creationId xmlns:p14="http://schemas.microsoft.com/office/powerpoint/2010/main" val="3671062748"/>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mute="1">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712" y="2230607"/>
            <a:ext cx="5774170" cy="34403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 name="Group 6"/>
          <p:cNvGrpSpPr/>
          <p:nvPr/>
        </p:nvGrpSpPr>
        <p:grpSpPr>
          <a:xfrm>
            <a:off x="345065" y="2016775"/>
            <a:ext cx="6405075" cy="4295168"/>
            <a:chOff x="1709045" y="2083013"/>
            <a:chExt cx="6667960" cy="4520203"/>
          </a:xfrm>
        </p:grpSpPr>
        <p:sp>
          <p:nvSpPr>
            <p:cNvPr id="8" name="Title 1"/>
            <p:cNvSpPr txBox="1">
              <a:spLocks/>
            </p:cNvSpPr>
            <p:nvPr/>
          </p:nvSpPr>
          <p:spPr>
            <a:xfrm>
              <a:off x="2628185" y="2083013"/>
              <a:ext cx="2862647" cy="484187"/>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400" b="1" dirty="0" smtClean="0">
                  <a:solidFill>
                    <a:schemeClr val="tx1"/>
                  </a:solidFill>
                  <a:latin typeface="+mn-lt"/>
                </a:rPr>
                <a:t>How </a:t>
              </a:r>
              <a:r>
                <a:rPr lang="en-US" sz="2400" b="1" smtClean="0">
                  <a:solidFill>
                    <a:schemeClr val="tx1"/>
                  </a:solidFill>
                  <a:latin typeface="+mn-lt"/>
                </a:rPr>
                <a:t>big will our data be?</a:t>
              </a:r>
              <a:endParaRPr lang="en-US" sz="2400" b="1" dirty="0">
                <a:latin typeface="+mn-lt"/>
              </a:endParaRPr>
            </a:p>
          </p:txBody>
        </p:sp>
        <p:grpSp>
          <p:nvGrpSpPr>
            <p:cNvPr id="9" name="Group 8"/>
            <p:cNvGrpSpPr/>
            <p:nvPr/>
          </p:nvGrpSpPr>
          <p:grpSpPr>
            <a:xfrm>
              <a:off x="2305690" y="5414129"/>
              <a:ext cx="5755959" cy="583722"/>
              <a:chOff x="2081756" y="2677050"/>
              <a:chExt cx="5755959" cy="583722"/>
            </a:xfrm>
            <a:solidFill>
              <a:schemeClr val="bg2"/>
            </a:solidFill>
            <a:effectLst>
              <a:outerShdw blurRad="50800" dist="38100" dir="2700000" algn="tl" rotWithShape="0">
                <a:prstClr val="black">
                  <a:alpha val="40000"/>
                </a:prstClr>
              </a:outerShdw>
            </a:effectLst>
          </p:grpSpPr>
          <p:sp>
            <p:nvSpPr>
              <p:cNvPr id="70" name="Rectangle 69"/>
              <p:cNvSpPr/>
              <p:nvPr/>
            </p:nvSpPr>
            <p:spPr>
              <a:xfrm>
                <a:off x="2211503" y="2677050"/>
                <a:ext cx="5428006" cy="570003"/>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2081756" y="2695711"/>
                <a:ext cx="5755959" cy="565061"/>
                <a:chOff x="2066051" y="2602401"/>
                <a:chExt cx="5204427" cy="565061"/>
              </a:xfrm>
              <a:grpFill/>
            </p:grpSpPr>
            <p:graphicFrame>
              <p:nvGraphicFramePr>
                <p:cNvPr id="72" name="Chart 71"/>
                <p:cNvGraphicFramePr/>
                <p:nvPr>
                  <p:extLst>
                    <p:ext uri="{D42A27DB-BD31-4B8C-83A1-F6EECF244321}">
                      <p14:modId xmlns:p14="http://schemas.microsoft.com/office/powerpoint/2010/main" val="2534382401"/>
                    </p:ext>
                  </p:extLst>
                </p:nvPr>
              </p:nvGraphicFramePr>
              <p:xfrm>
                <a:off x="2066051" y="2602401"/>
                <a:ext cx="1112693" cy="5650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3" name="Chart 72"/>
                <p:cNvGraphicFramePr/>
                <p:nvPr>
                  <p:extLst>
                    <p:ext uri="{D42A27DB-BD31-4B8C-83A1-F6EECF244321}">
                      <p14:modId xmlns:p14="http://schemas.microsoft.com/office/powerpoint/2010/main" val="4003830068"/>
                    </p:ext>
                  </p:extLst>
                </p:nvPr>
              </p:nvGraphicFramePr>
              <p:xfrm>
                <a:off x="2890254" y="2602401"/>
                <a:ext cx="1112693" cy="5650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4" name="Chart 73"/>
                <p:cNvGraphicFramePr/>
                <p:nvPr>
                  <p:extLst>
                    <p:ext uri="{D42A27DB-BD31-4B8C-83A1-F6EECF244321}">
                      <p14:modId xmlns:p14="http://schemas.microsoft.com/office/powerpoint/2010/main" val="3264845211"/>
                    </p:ext>
                  </p:extLst>
                </p:nvPr>
              </p:nvGraphicFramePr>
              <p:xfrm>
                <a:off x="3711349" y="2602401"/>
                <a:ext cx="1112693" cy="56506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5" name="Chart 74"/>
                <p:cNvGraphicFramePr/>
                <p:nvPr>
                  <p:extLst>
                    <p:ext uri="{D42A27DB-BD31-4B8C-83A1-F6EECF244321}">
                      <p14:modId xmlns:p14="http://schemas.microsoft.com/office/powerpoint/2010/main" val="1135111025"/>
                    </p:ext>
                  </p:extLst>
                </p:nvPr>
              </p:nvGraphicFramePr>
              <p:xfrm>
                <a:off x="4535552" y="2602401"/>
                <a:ext cx="1112693" cy="56506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6" name="Chart 75"/>
                <p:cNvGraphicFramePr/>
                <p:nvPr>
                  <p:extLst>
                    <p:ext uri="{D42A27DB-BD31-4B8C-83A1-F6EECF244321}">
                      <p14:modId xmlns:p14="http://schemas.microsoft.com/office/powerpoint/2010/main" val="2536948985"/>
                    </p:ext>
                  </p:extLst>
                </p:nvPr>
              </p:nvGraphicFramePr>
              <p:xfrm>
                <a:off x="5333582" y="2602401"/>
                <a:ext cx="1112693" cy="56506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7" name="Chart 76"/>
                <p:cNvGraphicFramePr/>
                <p:nvPr>
                  <p:extLst>
                    <p:ext uri="{D42A27DB-BD31-4B8C-83A1-F6EECF244321}">
                      <p14:modId xmlns:p14="http://schemas.microsoft.com/office/powerpoint/2010/main" val="4137996843"/>
                    </p:ext>
                  </p:extLst>
                </p:nvPr>
              </p:nvGraphicFramePr>
              <p:xfrm>
                <a:off x="6157785" y="2602401"/>
                <a:ext cx="1112693" cy="565061"/>
              </p:xfrm>
              <a:graphic>
                <a:graphicData uri="http://schemas.openxmlformats.org/drawingml/2006/chart">
                  <c:chart xmlns:c="http://schemas.openxmlformats.org/drawingml/2006/chart" xmlns:r="http://schemas.openxmlformats.org/officeDocument/2006/relationships" r:id="rId8"/>
                </a:graphicData>
              </a:graphic>
            </p:graphicFrame>
            <p:cxnSp>
              <p:nvCxnSpPr>
                <p:cNvPr id="78" name="Straight Connector 77"/>
                <p:cNvCxnSpPr/>
                <p:nvPr/>
              </p:nvCxnSpPr>
              <p:spPr>
                <a:xfrm>
                  <a:off x="2183366" y="3032449"/>
                  <a:ext cx="490789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 name="Straight Arrow Connector 9"/>
            <p:cNvCxnSpPr/>
            <p:nvPr/>
          </p:nvCxnSpPr>
          <p:spPr>
            <a:xfrm>
              <a:off x="2435437" y="2118043"/>
              <a:ext cx="0" cy="41148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1862986" y="2705373"/>
              <a:ext cx="586735" cy="2361945"/>
            </a:xfrm>
            <a:prstGeom prst="rect">
              <a:avLst/>
            </a:prstGeom>
          </p:spPr>
          <p:txBody>
            <a:bodyPr vert="vert270" lIns="91440" tIns="45720" rIns="91440" bIns="45720" rtlCol="0" anchor="ctr">
              <a:normAutofit fontScale="9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smtClean="0">
                  <a:solidFill>
                    <a:schemeClr val="tx1"/>
                  </a:solidFill>
                  <a:latin typeface="+mn-lt"/>
                </a:rPr>
                <a:t>Population dimension</a:t>
              </a:r>
              <a:endParaRPr lang="en-US" sz="1800" dirty="0">
                <a:solidFill>
                  <a:schemeClr val="tx1"/>
                </a:solidFill>
                <a:latin typeface="+mn-lt"/>
              </a:endParaRPr>
            </a:p>
          </p:txBody>
        </p:sp>
        <p:cxnSp>
          <p:nvCxnSpPr>
            <p:cNvPr id="12" name="Straight Arrow Connector 11"/>
            <p:cNvCxnSpPr/>
            <p:nvPr/>
          </p:nvCxnSpPr>
          <p:spPr>
            <a:xfrm flipV="1">
              <a:off x="2435437" y="5990247"/>
              <a:ext cx="588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a:xfrm>
              <a:off x="4396847" y="6248470"/>
              <a:ext cx="1717213" cy="35474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smtClean="0">
                  <a:solidFill>
                    <a:schemeClr val="tx1"/>
                  </a:solidFill>
                  <a:latin typeface="+mn-lt"/>
                </a:rPr>
                <a:t>Time dimension</a:t>
              </a:r>
              <a:endParaRPr lang="en-US" sz="1800" dirty="0">
                <a:solidFill>
                  <a:schemeClr val="tx1"/>
                </a:solidFill>
                <a:latin typeface="+mn-lt"/>
              </a:endParaRPr>
            </a:p>
          </p:txBody>
        </p:sp>
        <p:sp>
          <p:nvSpPr>
            <p:cNvPr id="14" name="Title 1"/>
            <p:cNvSpPr txBox="1">
              <a:spLocks/>
            </p:cNvSpPr>
            <p:nvPr/>
          </p:nvSpPr>
          <p:spPr>
            <a:xfrm>
              <a:off x="2921430" y="5975464"/>
              <a:ext cx="320732" cy="3547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smtClean="0">
                  <a:solidFill>
                    <a:schemeClr val="tx1"/>
                  </a:solidFill>
                  <a:latin typeface="+mn-lt"/>
                  <a:cs typeface="Times New Roman" panose="02020603050405020304" pitchFamily="18" charset="0"/>
                </a:rPr>
                <a:t>1</a:t>
              </a:r>
              <a:endParaRPr lang="en-US" sz="1200" dirty="0">
                <a:solidFill>
                  <a:schemeClr val="tx1"/>
                </a:solidFill>
                <a:latin typeface="+mn-lt"/>
                <a:cs typeface="Times New Roman" panose="02020603050405020304" pitchFamily="18" charset="0"/>
              </a:endParaRPr>
            </a:p>
          </p:txBody>
        </p:sp>
        <p:sp>
          <p:nvSpPr>
            <p:cNvPr id="15" name="Title 1"/>
            <p:cNvSpPr txBox="1">
              <a:spLocks/>
            </p:cNvSpPr>
            <p:nvPr/>
          </p:nvSpPr>
          <p:spPr>
            <a:xfrm>
              <a:off x="3510288" y="5975464"/>
              <a:ext cx="320732" cy="3547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smtClean="0">
                  <a:solidFill>
                    <a:schemeClr val="tx1"/>
                  </a:solidFill>
                  <a:latin typeface="+mn-lt"/>
                  <a:cs typeface="Times New Roman" panose="02020603050405020304" pitchFamily="18" charset="0"/>
                </a:rPr>
                <a:t>2</a:t>
              </a:r>
              <a:endParaRPr lang="en-US" sz="1200" dirty="0">
                <a:solidFill>
                  <a:schemeClr val="tx1"/>
                </a:solidFill>
                <a:latin typeface="+mn-lt"/>
                <a:cs typeface="Times New Roman" panose="02020603050405020304" pitchFamily="18" charset="0"/>
              </a:endParaRPr>
            </a:p>
          </p:txBody>
        </p:sp>
        <p:sp>
          <p:nvSpPr>
            <p:cNvPr id="16" name="Title 1"/>
            <p:cNvSpPr txBox="1">
              <a:spLocks/>
            </p:cNvSpPr>
            <p:nvPr/>
          </p:nvSpPr>
          <p:spPr>
            <a:xfrm>
              <a:off x="4173782" y="5976299"/>
              <a:ext cx="320732" cy="3547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a:solidFill>
                    <a:schemeClr val="tx1"/>
                  </a:solidFill>
                  <a:latin typeface="+mn-lt"/>
                  <a:cs typeface="Times New Roman" panose="02020603050405020304" pitchFamily="18" charset="0"/>
                </a:rPr>
                <a:t>3</a:t>
              </a:r>
            </a:p>
          </p:txBody>
        </p:sp>
        <p:sp>
          <p:nvSpPr>
            <p:cNvPr id="17" name="Title 1"/>
            <p:cNvSpPr txBox="1">
              <a:spLocks/>
            </p:cNvSpPr>
            <p:nvPr/>
          </p:nvSpPr>
          <p:spPr>
            <a:xfrm>
              <a:off x="4809294" y="5966968"/>
              <a:ext cx="320732" cy="3547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smtClean="0">
                  <a:solidFill>
                    <a:schemeClr val="tx1"/>
                  </a:solidFill>
                  <a:latin typeface="+mn-lt"/>
                  <a:cs typeface="Times New Roman" panose="02020603050405020304" pitchFamily="18" charset="0"/>
                </a:rPr>
                <a:t>4</a:t>
              </a:r>
              <a:endParaRPr lang="en-US" sz="1200" dirty="0">
                <a:solidFill>
                  <a:schemeClr val="tx1"/>
                </a:solidFill>
                <a:latin typeface="+mn-lt"/>
                <a:cs typeface="Times New Roman" panose="02020603050405020304" pitchFamily="18" charset="0"/>
              </a:endParaRPr>
            </a:p>
          </p:txBody>
        </p:sp>
        <p:sp>
          <p:nvSpPr>
            <p:cNvPr id="18" name="Title 1"/>
            <p:cNvSpPr txBox="1">
              <a:spLocks/>
            </p:cNvSpPr>
            <p:nvPr/>
          </p:nvSpPr>
          <p:spPr>
            <a:xfrm>
              <a:off x="5465550" y="5960743"/>
              <a:ext cx="320732" cy="3547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a:solidFill>
                    <a:schemeClr val="tx1"/>
                  </a:solidFill>
                  <a:latin typeface="+mn-lt"/>
                  <a:cs typeface="Times New Roman" panose="02020603050405020304" pitchFamily="18" charset="0"/>
                </a:rPr>
                <a:t>5</a:t>
              </a:r>
            </a:p>
          </p:txBody>
        </p:sp>
        <p:sp>
          <p:nvSpPr>
            <p:cNvPr id="19" name="Title 1"/>
            <p:cNvSpPr txBox="1">
              <a:spLocks/>
            </p:cNvSpPr>
            <p:nvPr/>
          </p:nvSpPr>
          <p:spPr>
            <a:xfrm>
              <a:off x="6157785" y="5955279"/>
              <a:ext cx="320732" cy="3547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a:solidFill>
                    <a:schemeClr val="tx1"/>
                  </a:solidFill>
                  <a:latin typeface="+mn-lt"/>
                  <a:cs typeface="Times New Roman" panose="02020603050405020304" pitchFamily="18" charset="0"/>
                </a:rPr>
                <a:t>6</a:t>
              </a:r>
            </a:p>
          </p:txBody>
        </p:sp>
        <p:sp>
          <p:nvSpPr>
            <p:cNvPr id="20" name="Title 1"/>
            <p:cNvSpPr txBox="1">
              <a:spLocks/>
            </p:cNvSpPr>
            <p:nvPr/>
          </p:nvSpPr>
          <p:spPr>
            <a:xfrm>
              <a:off x="6835910" y="5956949"/>
              <a:ext cx="320732" cy="3547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smtClean="0">
                  <a:solidFill>
                    <a:schemeClr val="tx1"/>
                  </a:solidFill>
                  <a:latin typeface="+mn-lt"/>
                  <a:cs typeface="Times New Roman" panose="02020603050405020304" pitchFamily="18" charset="0"/>
                </a:rPr>
                <a:t>7</a:t>
              </a:r>
              <a:endParaRPr lang="en-US" sz="1200" dirty="0">
                <a:solidFill>
                  <a:schemeClr val="tx1"/>
                </a:solidFill>
                <a:latin typeface="+mn-lt"/>
                <a:cs typeface="Times New Roman" panose="02020603050405020304" pitchFamily="18" charset="0"/>
              </a:endParaRPr>
            </a:p>
          </p:txBody>
        </p:sp>
        <p:sp>
          <p:nvSpPr>
            <p:cNvPr id="21" name="Title 1"/>
            <p:cNvSpPr txBox="1">
              <a:spLocks/>
            </p:cNvSpPr>
            <p:nvPr/>
          </p:nvSpPr>
          <p:spPr>
            <a:xfrm>
              <a:off x="7487055" y="5962254"/>
              <a:ext cx="320732" cy="35474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200" dirty="0">
                  <a:solidFill>
                    <a:schemeClr val="tx1"/>
                  </a:solidFill>
                  <a:latin typeface="+mn-lt"/>
                  <a:cs typeface="Times New Roman" panose="02020603050405020304" pitchFamily="18" charset="0"/>
                </a:rPr>
                <a:t>8</a:t>
              </a:r>
            </a:p>
          </p:txBody>
        </p:sp>
        <p:sp>
          <p:nvSpPr>
            <p:cNvPr id="22" name="TextBox 21"/>
            <p:cNvSpPr txBox="1"/>
            <p:nvPr/>
          </p:nvSpPr>
          <p:spPr>
            <a:xfrm>
              <a:off x="7735854" y="5964039"/>
              <a:ext cx="641151" cy="291512"/>
            </a:xfrm>
            <a:prstGeom prst="rect">
              <a:avLst/>
            </a:prstGeom>
            <a:noFill/>
          </p:spPr>
          <p:txBody>
            <a:bodyPr wrap="none" rtlCol="0">
              <a:spAutoFit/>
            </a:bodyPr>
            <a:lstStyle/>
            <a:p>
              <a:r>
                <a:rPr lang="en-US" sz="1200" dirty="0" smtClean="0">
                  <a:latin typeface="+mn-lt"/>
                </a:rPr>
                <a:t>Hours</a:t>
              </a:r>
              <a:endParaRPr lang="en-US" sz="1200" dirty="0">
                <a:latin typeface="+mn-lt"/>
              </a:endParaRPr>
            </a:p>
          </p:txBody>
        </p:sp>
        <p:sp>
          <p:nvSpPr>
            <p:cNvPr id="23" name="Title 1"/>
            <p:cNvSpPr txBox="1">
              <a:spLocks/>
            </p:cNvSpPr>
            <p:nvPr/>
          </p:nvSpPr>
          <p:spPr>
            <a:xfrm>
              <a:off x="2073205" y="5506905"/>
              <a:ext cx="320732" cy="35474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smtClean="0">
                  <a:solidFill>
                    <a:schemeClr val="tx1"/>
                  </a:solidFill>
                  <a:latin typeface="+mn-lt"/>
                  <a:cs typeface="Times New Roman" panose="02020603050405020304" pitchFamily="18" charset="0"/>
                </a:rPr>
                <a:t>1</a:t>
              </a:r>
              <a:endParaRPr lang="en-US" sz="1800" dirty="0">
                <a:solidFill>
                  <a:schemeClr val="tx1"/>
                </a:solidFill>
                <a:latin typeface="+mn-lt"/>
                <a:cs typeface="Times New Roman" panose="02020603050405020304" pitchFamily="18" charset="0"/>
              </a:endParaRPr>
            </a:p>
          </p:txBody>
        </p:sp>
        <p:sp>
          <p:nvSpPr>
            <p:cNvPr id="24" name="TextBox 23"/>
            <p:cNvSpPr txBox="1"/>
            <p:nvPr/>
          </p:nvSpPr>
          <p:spPr>
            <a:xfrm>
              <a:off x="1709045" y="2308048"/>
              <a:ext cx="665695" cy="307777"/>
            </a:xfrm>
            <a:prstGeom prst="rect">
              <a:avLst/>
            </a:prstGeom>
            <a:noFill/>
          </p:spPr>
          <p:txBody>
            <a:bodyPr wrap="none" rtlCol="0">
              <a:spAutoFit/>
            </a:bodyPr>
            <a:lstStyle/>
            <a:p>
              <a:r>
                <a:rPr lang="en-US" sz="1400" dirty="0" smtClean="0">
                  <a:latin typeface="+mn-lt"/>
                  <a:cs typeface="Times New Roman" panose="02020603050405020304" pitchFamily="18" charset="0"/>
                </a:rPr>
                <a:t>3,000</a:t>
              </a:r>
              <a:endParaRPr lang="en-US" sz="1400" dirty="0">
                <a:latin typeface="+mn-lt"/>
                <a:cs typeface="Times New Roman" panose="02020603050405020304" pitchFamily="18" charset="0"/>
              </a:endParaRPr>
            </a:p>
          </p:txBody>
        </p:sp>
        <p:grpSp>
          <p:nvGrpSpPr>
            <p:cNvPr id="25" name="Group 24"/>
            <p:cNvGrpSpPr/>
            <p:nvPr/>
          </p:nvGrpSpPr>
          <p:grpSpPr>
            <a:xfrm>
              <a:off x="2308784" y="4755434"/>
              <a:ext cx="5755959" cy="583722"/>
              <a:chOff x="2081756" y="2677050"/>
              <a:chExt cx="5755959" cy="583722"/>
            </a:xfrm>
            <a:solidFill>
              <a:schemeClr val="bg2"/>
            </a:solidFill>
            <a:effectLst>
              <a:outerShdw blurRad="50800" dist="38100" dir="2700000" algn="tl" rotWithShape="0">
                <a:prstClr val="black">
                  <a:alpha val="40000"/>
                </a:prstClr>
              </a:outerShdw>
            </a:effectLst>
          </p:grpSpPr>
          <p:sp>
            <p:nvSpPr>
              <p:cNvPr id="61" name="Rectangle 60"/>
              <p:cNvSpPr/>
              <p:nvPr/>
            </p:nvSpPr>
            <p:spPr>
              <a:xfrm>
                <a:off x="2211503" y="2677050"/>
                <a:ext cx="5428006" cy="570003"/>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2081756" y="2695711"/>
                <a:ext cx="5755959" cy="565061"/>
                <a:chOff x="2066051" y="2602401"/>
                <a:chExt cx="5204427" cy="565061"/>
              </a:xfrm>
              <a:grpFill/>
            </p:grpSpPr>
            <p:graphicFrame>
              <p:nvGraphicFramePr>
                <p:cNvPr id="63" name="Chart 62"/>
                <p:cNvGraphicFramePr/>
                <p:nvPr>
                  <p:extLst>
                    <p:ext uri="{D42A27DB-BD31-4B8C-83A1-F6EECF244321}">
                      <p14:modId xmlns:p14="http://schemas.microsoft.com/office/powerpoint/2010/main" val="1802577920"/>
                    </p:ext>
                  </p:extLst>
                </p:nvPr>
              </p:nvGraphicFramePr>
              <p:xfrm>
                <a:off x="2066051" y="2602401"/>
                <a:ext cx="1112693" cy="56506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4" name="Chart 63"/>
                <p:cNvGraphicFramePr/>
                <p:nvPr>
                  <p:extLst>
                    <p:ext uri="{D42A27DB-BD31-4B8C-83A1-F6EECF244321}">
                      <p14:modId xmlns:p14="http://schemas.microsoft.com/office/powerpoint/2010/main" val="1821845202"/>
                    </p:ext>
                  </p:extLst>
                </p:nvPr>
              </p:nvGraphicFramePr>
              <p:xfrm>
                <a:off x="2890254" y="2602401"/>
                <a:ext cx="1112693" cy="565061"/>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5" name="Chart 64"/>
                <p:cNvGraphicFramePr/>
                <p:nvPr>
                  <p:extLst>
                    <p:ext uri="{D42A27DB-BD31-4B8C-83A1-F6EECF244321}">
                      <p14:modId xmlns:p14="http://schemas.microsoft.com/office/powerpoint/2010/main" val="1453375941"/>
                    </p:ext>
                  </p:extLst>
                </p:nvPr>
              </p:nvGraphicFramePr>
              <p:xfrm>
                <a:off x="3711349" y="2602401"/>
                <a:ext cx="1112693" cy="565061"/>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66" name="Chart 65"/>
                <p:cNvGraphicFramePr/>
                <p:nvPr>
                  <p:extLst>
                    <p:ext uri="{D42A27DB-BD31-4B8C-83A1-F6EECF244321}">
                      <p14:modId xmlns:p14="http://schemas.microsoft.com/office/powerpoint/2010/main" val="3666655532"/>
                    </p:ext>
                  </p:extLst>
                </p:nvPr>
              </p:nvGraphicFramePr>
              <p:xfrm>
                <a:off x="4535552" y="2602401"/>
                <a:ext cx="1112693" cy="565061"/>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67" name="Chart 66"/>
                <p:cNvGraphicFramePr/>
                <p:nvPr>
                  <p:extLst>
                    <p:ext uri="{D42A27DB-BD31-4B8C-83A1-F6EECF244321}">
                      <p14:modId xmlns:p14="http://schemas.microsoft.com/office/powerpoint/2010/main" val="3126819944"/>
                    </p:ext>
                  </p:extLst>
                </p:nvPr>
              </p:nvGraphicFramePr>
              <p:xfrm>
                <a:off x="5333582" y="2602401"/>
                <a:ext cx="1112693" cy="565061"/>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68" name="Chart 67"/>
                <p:cNvGraphicFramePr/>
                <p:nvPr>
                  <p:extLst>
                    <p:ext uri="{D42A27DB-BD31-4B8C-83A1-F6EECF244321}">
                      <p14:modId xmlns:p14="http://schemas.microsoft.com/office/powerpoint/2010/main" val="3101048228"/>
                    </p:ext>
                  </p:extLst>
                </p:nvPr>
              </p:nvGraphicFramePr>
              <p:xfrm>
                <a:off x="6157785" y="2602401"/>
                <a:ext cx="1112693" cy="565061"/>
              </p:xfrm>
              <a:graphic>
                <a:graphicData uri="http://schemas.openxmlformats.org/drawingml/2006/chart">
                  <c:chart xmlns:c="http://schemas.openxmlformats.org/drawingml/2006/chart" xmlns:r="http://schemas.openxmlformats.org/officeDocument/2006/relationships" r:id="rId14"/>
                </a:graphicData>
              </a:graphic>
            </p:graphicFrame>
            <p:cxnSp>
              <p:nvCxnSpPr>
                <p:cNvPr id="69" name="Straight Connector 68"/>
                <p:cNvCxnSpPr/>
                <p:nvPr/>
              </p:nvCxnSpPr>
              <p:spPr>
                <a:xfrm>
                  <a:off x="2183366" y="3032449"/>
                  <a:ext cx="490789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6" name="Group 25"/>
            <p:cNvGrpSpPr/>
            <p:nvPr/>
          </p:nvGrpSpPr>
          <p:grpSpPr>
            <a:xfrm>
              <a:off x="2308143" y="4112631"/>
              <a:ext cx="5755959" cy="583722"/>
              <a:chOff x="2081756" y="2677050"/>
              <a:chExt cx="5755959" cy="583722"/>
            </a:xfrm>
            <a:solidFill>
              <a:schemeClr val="bg2"/>
            </a:solidFill>
            <a:effectLst>
              <a:outerShdw blurRad="50800" dist="38100" dir="2700000" algn="tl" rotWithShape="0">
                <a:prstClr val="black">
                  <a:alpha val="40000"/>
                </a:prstClr>
              </a:outerShdw>
            </a:effectLst>
          </p:grpSpPr>
          <p:sp>
            <p:nvSpPr>
              <p:cNvPr id="48" name="Rectangle 47"/>
              <p:cNvSpPr/>
              <p:nvPr/>
            </p:nvSpPr>
            <p:spPr>
              <a:xfrm>
                <a:off x="2211503" y="2677050"/>
                <a:ext cx="5428006" cy="570003"/>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2081756" y="2695711"/>
                <a:ext cx="5755959" cy="565061"/>
                <a:chOff x="2066051" y="2602401"/>
                <a:chExt cx="5204427" cy="565061"/>
              </a:xfrm>
              <a:grpFill/>
            </p:grpSpPr>
            <p:graphicFrame>
              <p:nvGraphicFramePr>
                <p:cNvPr id="54" name="Chart 53"/>
                <p:cNvGraphicFramePr/>
                <p:nvPr>
                  <p:extLst>
                    <p:ext uri="{D42A27DB-BD31-4B8C-83A1-F6EECF244321}">
                      <p14:modId xmlns:p14="http://schemas.microsoft.com/office/powerpoint/2010/main" val="517513131"/>
                    </p:ext>
                  </p:extLst>
                </p:nvPr>
              </p:nvGraphicFramePr>
              <p:xfrm>
                <a:off x="2066051" y="2602401"/>
                <a:ext cx="1112693" cy="565061"/>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55" name="Chart 54"/>
                <p:cNvGraphicFramePr/>
                <p:nvPr>
                  <p:extLst>
                    <p:ext uri="{D42A27DB-BD31-4B8C-83A1-F6EECF244321}">
                      <p14:modId xmlns:p14="http://schemas.microsoft.com/office/powerpoint/2010/main" val="3176900818"/>
                    </p:ext>
                  </p:extLst>
                </p:nvPr>
              </p:nvGraphicFramePr>
              <p:xfrm>
                <a:off x="2890254" y="2602401"/>
                <a:ext cx="1112693" cy="565061"/>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56" name="Chart 55"/>
                <p:cNvGraphicFramePr/>
                <p:nvPr>
                  <p:extLst>
                    <p:ext uri="{D42A27DB-BD31-4B8C-83A1-F6EECF244321}">
                      <p14:modId xmlns:p14="http://schemas.microsoft.com/office/powerpoint/2010/main" val="356177657"/>
                    </p:ext>
                  </p:extLst>
                </p:nvPr>
              </p:nvGraphicFramePr>
              <p:xfrm>
                <a:off x="3711349" y="2602401"/>
                <a:ext cx="1112693" cy="565061"/>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57" name="Chart 56"/>
                <p:cNvGraphicFramePr/>
                <p:nvPr>
                  <p:extLst>
                    <p:ext uri="{D42A27DB-BD31-4B8C-83A1-F6EECF244321}">
                      <p14:modId xmlns:p14="http://schemas.microsoft.com/office/powerpoint/2010/main" val="1023414076"/>
                    </p:ext>
                  </p:extLst>
                </p:nvPr>
              </p:nvGraphicFramePr>
              <p:xfrm>
                <a:off x="4535552" y="2602401"/>
                <a:ext cx="1112693" cy="565061"/>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58" name="Chart 57"/>
                <p:cNvGraphicFramePr/>
                <p:nvPr>
                  <p:extLst>
                    <p:ext uri="{D42A27DB-BD31-4B8C-83A1-F6EECF244321}">
                      <p14:modId xmlns:p14="http://schemas.microsoft.com/office/powerpoint/2010/main" val="723349175"/>
                    </p:ext>
                  </p:extLst>
                </p:nvPr>
              </p:nvGraphicFramePr>
              <p:xfrm>
                <a:off x="5333582" y="2602401"/>
                <a:ext cx="1112693" cy="565061"/>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59" name="Chart 58"/>
                <p:cNvGraphicFramePr/>
                <p:nvPr>
                  <p:extLst>
                    <p:ext uri="{D42A27DB-BD31-4B8C-83A1-F6EECF244321}">
                      <p14:modId xmlns:p14="http://schemas.microsoft.com/office/powerpoint/2010/main" val="1017244327"/>
                    </p:ext>
                  </p:extLst>
                </p:nvPr>
              </p:nvGraphicFramePr>
              <p:xfrm>
                <a:off x="6157785" y="2602401"/>
                <a:ext cx="1112693" cy="565061"/>
              </p:xfrm>
              <a:graphic>
                <a:graphicData uri="http://schemas.openxmlformats.org/drawingml/2006/chart">
                  <c:chart xmlns:c="http://schemas.openxmlformats.org/drawingml/2006/chart" xmlns:r="http://schemas.openxmlformats.org/officeDocument/2006/relationships" r:id="rId20"/>
                </a:graphicData>
              </a:graphic>
            </p:graphicFrame>
            <p:cxnSp>
              <p:nvCxnSpPr>
                <p:cNvPr id="60" name="Straight Connector 59"/>
                <p:cNvCxnSpPr/>
                <p:nvPr/>
              </p:nvCxnSpPr>
              <p:spPr>
                <a:xfrm>
                  <a:off x="2183366" y="3032449"/>
                  <a:ext cx="490789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p:cNvGrpSpPr/>
            <p:nvPr/>
          </p:nvGrpSpPr>
          <p:grpSpPr>
            <a:xfrm>
              <a:off x="2306229" y="3468421"/>
              <a:ext cx="5755959" cy="583722"/>
              <a:chOff x="2081756" y="2677050"/>
              <a:chExt cx="5755959" cy="583722"/>
            </a:xfrm>
            <a:solidFill>
              <a:schemeClr val="bg2"/>
            </a:solidFill>
            <a:effectLst>
              <a:outerShdw blurRad="50800" dist="38100" dir="2700000" algn="tl" rotWithShape="0">
                <a:prstClr val="black">
                  <a:alpha val="40000"/>
                </a:prstClr>
              </a:outerShdw>
            </a:effectLst>
          </p:grpSpPr>
          <p:sp>
            <p:nvSpPr>
              <p:cNvPr id="39" name="Rectangle 38"/>
              <p:cNvSpPr/>
              <p:nvPr/>
            </p:nvSpPr>
            <p:spPr>
              <a:xfrm>
                <a:off x="2211503" y="2677050"/>
                <a:ext cx="5428006" cy="570003"/>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2081756" y="2695711"/>
                <a:ext cx="5755959" cy="565061"/>
                <a:chOff x="2066051" y="2602401"/>
                <a:chExt cx="5204427" cy="565061"/>
              </a:xfrm>
              <a:grpFill/>
            </p:grpSpPr>
            <p:graphicFrame>
              <p:nvGraphicFramePr>
                <p:cNvPr id="41" name="Chart 40"/>
                <p:cNvGraphicFramePr/>
                <p:nvPr>
                  <p:extLst>
                    <p:ext uri="{D42A27DB-BD31-4B8C-83A1-F6EECF244321}">
                      <p14:modId xmlns:p14="http://schemas.microsoft.com/office/powerpoint/2010/main" val="936914431"/>
                    </p:ext>
                  </p:extLst>
                </p:nvPr>
              </p:nvGraphicFramePr>
              <p:xfrm>
                <a:off x="2066051" y="2602401"/>
                <a:ext cx="1112693" cy="565061"/>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42" name="Chart 41"/>
                <p:cNvGraphicFramePr/>
                <p:nvPr>
                  <p:extLst>
                    <p:ext uri="{D42A27DB-BD31-4B8C-83A1-F6EECF244321}">
                      <p14:modId xmlns:p14="http://schemas.microsoft.com/office/powerpoint/2010/main" val="3433528176"/>
                    </p:ext>
                  </p:extLst>
                </p:nvPr>
              </p:nvGraphicFramePr>
              <p:xfrm>
                <a:off x="2890254" y="2602401"/>
                <a:ext cx="1112693" cy="565061"/>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43" name="Chart 42"/>
                <p:cNvGraphicFramePr/>
                <p:nvPr>
                  <p:extLst>
                    <p:ext uri="{D42A27DB-BD31-4B8C-83A1-F6EECF244321}">
                      <p14:modId xmlns:p14="http://schemas.microsoft.com/office/powerpoint/2010/main" val="2818039441"/>
                    </p:ext>
                  </p:extLst>
                </p:nvPr>
              </p:nvGraphicFramePr>
              <p:xfrm>
                <a:off x="3711349" y="2602401"/>
                <a:ext cx="1112693" cy="565061"/>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44" name="Chart 43"/>
                <p:cNvGraphicFramePr/>
                <p:nvPr>
                  <p:extLst>
                    <p:ext uri="{D42A27DB-BD31-4B8C-83A1-F6EECF244321}">
                      <p14:modId xmlns:p14="http://schemas.microsoft.com/office/powerpoint/2010/main" val="133415114"/>
                    </p:ext>
                  </p:extLst>
                </p:nvPr>
              </p:nvGraphicFramePr>
              <p:xfrm>
                <a:off x="4535552" y="2602401"/>
                <a:ext cx="1112693" cy="565061"/>
              </p:xfrm>
              <a:graphic>
                <a:graphicData uri="http://schemas.openxmlformats.org/drawingml/2006/chart">
                  <c:chart xmlns:c="http://schemas.openxmlformats.org/drawingml/2006/chart" xmlns:r="http://schemas.openxmlformats.org/officeDocument/2006/relationships" r:id="rId24"/>
                </a:graphicData>
              </a:graphic>
            </p:graphicFrame>
            <p:graphicFrame>
              <p:nvGraphicFramePr>
                <p:cNvPr id="45" name="Chart 44"/>
                <p:cNvGraphicFramePr/>
                <p:nvPr>
                  <p:extLst>
                    <p:ext uri="{D42A27DB-BD31-4B8C-83A1-F6EECF244321}">
                      <p14:modId xmlns:p14="http://schemas.microsoft.com/office/powerpoint/2010/main" val="1569551798"/>
                    </p:ext>
                  </p:extLst>
                </p:nvPr>
              </p:nvGraphicFramePr>
              <p:xfrm>
                <a:off x="5333582" y="2602401"/>
                <a:ext cx="1112693" cy="565061"/>
              </p:xfrm>
              <a:graphic>
                <a:graphicData uri="http://schemas.openxmlformats.org/drawingml/2006/chart">
                  <c:chart xmlns:c="http://schemas.openxmlformats.org/drawingml/2006/chart" xmlns:r="http://schemas.openxmlformats.org/officeDocument/2006/relationships" r:id="rId25"/>
                </a:graphicData>
              </a:graphic>
            </p:graphicFrame>
            <p:graphicFrame>
              <p:nvGraphicFramePr>
                <p:cNvPr id="46" name="Chart 45"/>
                <p:cNvGraphicFramePr/>
                <p:nvPr>
                  <p:extLst>
                    <p:ext uri="{D42A27DB-BD31-4B8C-83A1-F6EECF244321}">
                      <p14:modId xmlns:p14="http://schemas.microsoft.com/office/powerpoint/2010/main" val="2426598843"/>
                    </p:ext>
                  </p:extLst>
                </p:nvPr>
              </p:nvGraphicFramePr>
              <p:xfrm>
                <a:off x="6157785" y="2602401"/>
                <a:ext cx="1112693" cy="565061"/>
              </p:xfrm>
              <a:graphic>
                <a:graphicData uri="http://schemas.openxmlformats.org/drawingml/2006/chart">
                  <c:chart xmlns:c="http://schemas.openxmlformats.org/drawingml/2006/chart" xmlns:r="http://schemas.openxmlformats.org/officeDocument/2006/relationships" r:id="rId26"/>
                </a:graphicData>
              </a:graphic>
            </p:graphicFrame>
            <p:cxnSp>
              <p:nvCxnSpPr>
                <p:cNvPr id="47" name="Straight Connector 46"/>
                <p:cNvCxnSpPr/>
                <p:nvPr/>
              </p:nvCxnSpPr>
              <p:spPr>
                <a:xfrm>
                  <a:off x="2183366" y="3032449"/>
                  <a:ext cx="490789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8" name="Group 27"/>
            <p:cNvGrpSpPr/>
            <p:nvPr/>
          </p:nvGrpSpPr>
          <p:grpSpPr>
            <a:xfrm>
              <a:off x="2306865" y="2544038"/>
              <a:ext cx="5755959" cy="583722"/>
              <a:chOff x="2081756" y="2677050"/>
              <a:chExt cx="5755959" cy="583722"/>
            </a:xfrm>
            <a:solidFill>
              <a:schemeClr val="bg2"/>
            </a:solidFill>
            <a:effectLst>
              <a:outerShdw blurRad="50800" dist="38100" dir="2700000" algn="tl" rotWithShape="0">
                <a:prstClr val="black">
                  <a:alpha val="40000"/>
                </a:prstClr>
              </a:outerShdw>
            </a:effectLst>
          </p:grpSpPr>
          <p:sp>
            <p:nvSpPr>
              <p:cNvPr id="30" name="Rectangle 29"/>
              <p:cNvSpPr/>
              <p:nvPr/>
            </p:nvSpPr>
            <p:spPr>
              <a:xfrm>
                <a:off x="2211503" y="2677050"/>
                <a:ext cx="5428006" cy="570003"/>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2081756" y="2695711"/>
                <a:ext cx="5755959" cy="565061"/>
                <a:chOff x="2066051" y="2602401"/>
                <a:chExt cx="5204427" cy="565061"/>
              </a:xfrm>
              <a:grpFill/>
            </p:grpSpPr>
            <p:graphicFrame>
              <p:nvGraphicFramePr>
                <p:cNvPr id="32" name="Chart 31"/>
                <p:cNvGraphicFramePr/>
                <p:nvPr>
                  <p:extLst>
                    <p:ext uri="{D42A27DB-BD31-4B8C-83A1-F6EECF244321}">
                      <p14:modId xmlns:p14="http://schemas.microsoft.com/office/powerpoint/2010/main" val="2500920230"/>
                    </p:ext>
                  </p:extLst>
                </p:nvPr>
              </p:nvGraphicFramePr>
              <p:xfrm>
                <a:off x="2066051" y="2602401"/>
                <a:ext cx="1112693" cy="565061"/>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33" name="Chart 32"/>
                <p:cNvGraphicFramePr/>
                <p:nvPr>
                  <p:extLst>
                    <p:ext uri="{D42A27DB-BD31-4B8C-83A1-F6EECF244321}">
                      <p14:modId xmlns:p14="http://schemas.microsoft.com/office/powerpoint/2010/main" val="4010278420"/>
                    </p:ext>
                  </p:extLst>
                </p:nvPr>
              </p:nvGraphicFramePr>
              <p:xfrm>
                <a:off x="2890254" y="2602401"/>
                <a:ext cx="1112693" cy="565061"/>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34" name="Chart 33"/>
                <p:cNvGraphicFramePr/>
                <p:nvPr>
                  <p:extLst>
                    <p:ext uri="{D42A27DB-BD31-4B8C-83A1-F6EECF244321}">
                      <p14:modId xmlns:p14="http://schemas.microsoft.com/office/powerpoint/2010/main" val="3963920419"/>
                    </p:ext>
                  </p:extLst>
                </p:nvPr>
              </p:nvGraphicFramePr>
              <p:xfrm>
                <a:off x="3711349" y="2602401"/>
                <a:ext cx="1112693" cy="565061"/>
              </p:xfrm>
              <a:graphic>
                <a:graphicData uri="http://schemas.openxmlformats.org/drawingml/2006/chart">
                  <c:chart xmlns:c="http://schemas.openxmlformats.org/drawingml/2006/chart" xmlns:r="http://schemas.openxmlformats.org/officeDocument/2006/relationships" r:id="rId29"/>
                </a:graphicData>
              </a:graphic>
            </p:graphicFrame>
            <p:graphicFrame>
              <p:nvGraphicFramePr>
                <p:cNvPr id="35" name="Chart 34"/>
                <p:cNvGraphicFramePr/>
                <p:nvPr>
                  <p:extLst>
                    <p:ext uri="{D42A27DB-BD31-4B8C-83A1-F6EECF244321}">
                      <p14:modId xmlns:p14="http://schemas.microsoft.com/office/powerpoint/2010/main" val="3862060733"/>
                    </p:ext>
                  </p:extLst>
                </p:nvPr>
              </p:nvGraphicFramePr>
              <p:xfrm>
                <a:off x="4535552" y="2602401"/>
                <a:ext cx="1112693" cy="565061"/>
              </p:xfrm>
              <a:graphic>
                <a:graphicData uri="http://schemas.openxmlformats.org/drawingml/2006/chart">
                  <c:chart xmlns:c="http://schemas.openxmlformats.org/drawingml/2006/chart" xmlns:r="http://schemas.openxmlformats.org/officeDocument/2006/relationships" r:id="rId30"/>
                </a:graphicData>
              </a:graphic>
            </p:graphicFrame>
            <p:graphicFrame>
              <p:nvGraphicFramePr>
                <p:cNvPr id="36" name="Chart 35"/>
                <p:cNvGraphicFramePr/>
                <p:nvPr>
                  <p:extLst>
                    <p:ext uri="{D42A27DB-BD31-4B8C-83A1-F6EECF244321}">
                      <p14:modId xmlns:p14="http://schemas.microsoft.com/office/powerpoint/2010/main" val="2356922800"/>
                    </p:ext>
                  </p:extLst>
                </p:nvPr>
              </p:nvGraphicFramePr>
              <p:xfrm>
                <a:off x="5333582" y="2602401"/>
                <a:ext cx="1112693" cy="565061"/>
              </p:xfrm>
              <a:graphic>
                <a:graphicData uri="http://schemas.openxmlformats.org/drawingml/2006/chart">
                  <c:chart xmlns:c="http://schemas.openxmlformats.org/drawingml/2006/chart" xmlns:r="http://schemas.openxmlformats.org/officeDocument/2006/relationships" r:id="rId31"/>
                </a:graphicData>
              </a:graphic>
            </p:graphicFrame>
            <p:graphicFrame>
              <p:nvGraphicFramePr>
                <p:cNvPr id="37" name="Chart 36"/>
                <p:cNvGraphicFramePr/>
                <p:nvPr>
                  <p:extLst>
                    <p:ext uri="{D42A27DB-BD31-4B8C-83A1-F6EECF244321}">
                      <p14:modId xmlns:p14="http://schemas.microsoft.com/office/powerpoint/2010/main" val="2832057557"/>
                    </p:ext>
                  </p:extLst>
                </p:nvPr>
              </p:nvGraphicFramePr>
              <p:xfrm>
                <a:off x="6157785" y="2602401"/>
                <a:ext cx="1112693" cy="565061"/>
              </p:xfrm>
              <a:graphic>
                <a:graphicData uri="http://schemas.openxmlformats.org/drawingml/2006/chart">
                  <c:chart xmlns:c="http://schemas.openxmlformats.org/drawingml/2006/chart" xmlns:r="http://schemas.openxmlformats.org/officeDocument/2006/relationships" r:id="rId32"/>
                </a:graphicData>
              </a:graphic>
            </p:graphicFrame>
            <p:cxnSp>
              <p:nvCxnSpPr>
                <p:cNvPr id="38" name="Straight Connector 37"/>
                <p:cNvCxnSpPr/>
                <p:nvPr/>
              </p:nvCxnSpPr>
              <p:spPr>
                <a:xfrm>
                  <a:off x="2183366" y="3032449"/>
                  <a:ext cx="4907898" cy="0"/>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 name="Straight Connector 28"/>
            <p:cNvCxnSpPr/>
            <p:nvPr/>
          </p:nvCxnSpPr>
          <p:spPr>
            <a:xfrm>
              <a:off x="5149440" y="3219060"/>
              <a:ext cx="539" cy="2120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79" name="TextBox 78"/>
          <p:cNvSpPr txBox="1"/>
          <p:nvPr/>
        </p:nvSpPr>
        <p:spPr>
          <a:xfrm>
            <a:off x="912491" y="4616540"/>
            <a:ext cx="1678635" cy="919401"/>
          </a:xfrm>
          <a:prstGeom prst="roundRect">
            <a:avLst/>
          </a:prstGeom>
          <a:solidFill>
            <a:schemeClr val="tx1"/>
          </a:solidFill>
        </p:spPr>
        <p:style>
          <a:lnRef idx="0">
            <a:schemeClr val="dk1"/>
          </a:lnRef>
          <a:fillRef idx="3">
            <a:schemeClr val="dk1"/>
          </a:fillRef>
          <a:effectRef idx="3">
            <a:schemeClr val="dk1"/>
          </a:effectRef>
          <a:fontRef idx="minor">
            <a:schemeClr val="lt1"/>
          </a:fontRef>
        </p:style>
        <p:txBody>
          <a:bodyPr wrap="none" rtlCol="0">
            <a:spAutoFit/>
          </a:bodyPr>
          <a:lstStyle/>
          <a:p>
            <a:r>
              <a:rPr lang="en-US" sz="1600" dirty="0" smtClean="0">
                <a:cs typeface="Times New Roman" panose="02020603050405020304" pitchFamily="18" charset="0"/>
              </a:rPr>
              <a:t>3,000 students</a:t>
            </a:r>
          </a:p>
          <a:p>
            <a:r>
              <a:rPr lang="en-US" sz="1600" dirty="0" smtClean="0">
                <a:cs typeface="Times New Roman" panose="02020603050405020304" pitchFamily="18" charset="0"/>
              </a:rPr>
              <a:t>20,000 hours</a:t>
            </a:r>
          </a:p>
          <a:p>
            <a:r>
              <a:rPr lang="en-US" sz="1600" dirty="0" smtClean="0">
                <a:cs typeface="Times New Roman" panose="02020603050405020304" pitchFamily="18" charset="0"/>
              </a:rPr>
              <a:t>60 gigabytes</a:t>
            </a:r>
            <a:endParaRPr lang="en-US" sz="1600" dirty="0">
              <a:cs typeface="Times New Roman" panose="02020603050405020304" pitchFamily="18" charset="0"/>
            </a:endParaRPr>
          </a:p>
        </p:txBody>
      </p:sp>
      <p:sp>
        <p:nvSpPr>
          <p:cNvPr id="80" name="TextBox 79"/>
          <p:cNvSpPr txBox="1"/>
          <p:nvPr/>
        </p:nvSpPr>
        <p:spPr>
          <a:xfrm>
            <a:off x="3172074" y="7546961"/>
            <a:ext cx="6828614" cy="646986"/>
          </a:xfrm>
          <a:prstGeom prst="roundRect">
            <a:avLst/>
          </a:prstGeom>
          <a:solidFill>
            <a:schemeClr val="accent2">
              <a:lumMod val="20000"/>
              <a:lumOff val="80000"/>
            </a:schemeClr>
          </a:solidFill>
          <a:ln w="12700">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3200" dirty="0" smtClean="0">
                <a:latin typeface="+mj-lt"/>
              </a:rPr>
              <a:t>What can we do with these data?</a:t>
            </a:r>
            <a:endParaRPr lang="en-US" sz="3200" dirty="0">
              <a:latin typeface="+mj-lt"/>
            </a:endParaRPr>
          </a:p>
        </p:txBody>
      </p:sp>
      <p:sp>
        <p:nvSpPr>
          <p:cNvPr id="81" name="TextBox 80"/>
          <p:cNvSpPr txBox="1"/>
          <p:nvPr/>
        </p:nvSpPr>
        <p:spPr>
          <a:xfrm>
            <a:off x="3172074" y="8479021"/>
            <a:ext cx="6828614" cy="646986"/>
          </a:xfrm>
          <a:prstGeom prst="roundRect">
            <a:avLst/>
          </a:prstGeom>
          <a:solidFill>
            <a:schemeClr val="accent2">
              <a:lumMod val="20000"/>
              <a:lumOff val="80000"/>
            </a:schemeClr>
          </a:solidFill>
          <a:ln w="12700">
            <a:solidFill>
              <a:schemeClr val="tx1">
                <a:lumMod val="50000"/>
                <a:lumOff val="50000"/>
              </a:schemeClr>
            </a:solidFill>
          </a:ln>
          <a:effectLst>
            <a:outerShdw blurRad="50800" dist="38100" dir="2700000" algn="tl" rotWithShape="0">
              <a:prstClr val="black">
                <a:alpha val="40000"/>
              </a:prstClr>
            </a:outerShdw>
          </a:effectLst>
        </p:spPr>
        <p:txBody>
          <a:bodyPr wrap="square" rtlCol="0">
            <a:spAutoFit/>
          </a:bodyPr>
          <a:lstStyle/>
          <a:p>
            <a:pPr algn="ctr"/>
            <a:r>
              <a:rPr lang="en-US" sz="3200" dirty="0" smtClean="0">
                <a:latin typeface="+mj-lt"/>
              </a:rPr>
              <a:t>What can we find from these data? </a:t>
            </a:r>
            <a:endParaRPr lang="en-US" sz="3200" dirty="0">
              <a:latin typeface="+mj-lt"/>
            </a:endParaRPr>
          </a:p>
        </p:txBody>
      </p:sp>
      <p:sp>
        <p:nvSpPr>
          <p:cNvPr id="82" name="Title 1"/>
          <p:cNvSpPr txBox="1">
            <a:spLocks/>
          </p:cNvSpPr>
          <p:nvPr/>
        </p:nvSpPr>
        <p:spPr>
          <a:xfrm>
            <a:off x="411892" y="156867"/>
            <a:ext cx="12540322" cy="11508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lt"/>
              </a:rPr>
              <a:t>Data-intensive research </a:t>
            </a:r>
          </a:p>
          <a:p>
            <a:pPr algn="ctr">
              <a:spcBef>
                <a:spcPts val="1000"/>
              </a:spcBef>
            </a:pPr>
            <a:r>
              <a:rPr lang="en-US" sz="2400" dirty="0" smtClean="0">
                <a:solidFill>
                  <a:schemeClr val="tx1"/>
                </a:solidFill>
                <a:latin typeface="+mn-lt"/>
              </a:rPr>
              <a:t>(aka “big </a:t>
            </a:r>
            <a:r>
              <a:rPr lang="en-US" sz="2400" dirty="0">
                <a:solidFill>
                  <a:schemeClr val="tx1"/>
                </a:solidFill>
                <a:latin typeface="+mn-lt"/>
              </a:rPr>
              <a:t>d</a:t>
            </a:r>
            <a:r>
              <a:rPr lang="en-US" sz="2400" dirty="0" smtClean="0">
                <a:solidFill>
                  <a:schemeClr val="tx1"/>
                </a:solidFill>
                <a:latin typeface="+mn-lt"/>
              </a:rPr>
              <a:t>ata” – the fourth </a:t>
            </a:r>
            <a:r>
              <a:rPr lang="en-US" sz="2400" dirty="0">
                <a:solidFill>
                  <a:schemeClr val="tx1"/>
                </a:solidFill>
                <a:latin typeface="+mn-lt"/>
              </a:rPr>
              <a:t>p</a:t>
            </a:r>
            <a:r>
              <a:rPr lang="en-US" sz="2400" dirty="0" smtClean="0">
                <a:solidFill>
                  <a:schemeClr val="tx1"/>
                </a:solidFill>
                <a:latin typeface="+mn-lt"/>
              </a:rPr>
              <a:t>aradigm of science)</a:t>
            </a:r>
            <a:endParaRPr lang="en-US" sz="2400" dirty="0">
              <a:latin typeface="+mn-lt"/>
            </a:endParaRPr>
          </a:p>
        </p:txBody>
      </p:sp>
      <p:sp>
        <p:nvSpPr>
          <p:cNvPr id="84" name="TextBox 83"/>
          <p:cNvSpPr txBox="1"/>
          <p:nvPr/>
        </p:nvSpPr>
        <p:spPr>
          <a:xfrm>
            <a:off x="4033219" y="1794231"/>
            <a:ext cx="2488510" cy="1191816"/>
          </a:xfrm>
          <a:prstGeom prst="round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none" rtlCol="0">
            <a:spAutoFit/>
          </a:bodyPr>
          <a:lstStyle/>
          <a:p>
            <a:r>
              <a:rPr lang="en-US" sz="1600" dirty="0" smtClean="0">
                <a:solidFill>
                  <a:schemeClr val="bg1"/>
                </a:solidFill>
                <a:latin typeface="+mn-lt"/>
              </a:rPr>
              <a:t>4,000-6,000 actions</a:t>
            </a:r>
          </a:p>
          <a:p>
            <a:r>
              <a:rPr lang="en-US" sz="1600" dirty="0" smtClean="0">
                <a:solidFill>
                  <a:schemeClr val="bg1"/>
                </a:solidFill>
                <a:latin typeface="+mn-lt"/>
              </a:rPr>
              <a:t>300-500 snapshots</a:t>
            </a:r>
          </a:p>
          <a:p>
            <a:r>
              <a:rPr lang="en-US" sz="1600" dirty="0" smtClean="0">
                <a:solidFill>
                  <a:schemeClr val="bg1"/>
                </a:solidFill>
                <a:latin typeface="+mn-lt"/>
              </a:rPr>
              <a:t>500-1,000 words </a:t>
            </a:r>
          </a:p>
          <a:p>
            <a:r>
              <a:rPr lang="en-US" sz="1600" dirty="0">
                <a:solidFill>
                  <a:schemeClr val="bg1"/>
                </a:solidFill>
                <a:latin typeface="+mn-lt"/>
              </a:rPr>
              <a:t>p</a:t>
            </a:r>
            <a:r>
              <a:rPr lang="en-US" sz="1600" dirty="0" smtClean="0">
                <a:solidFill>
                  <a:schemeClr val="bg1"/>
                </a:solidFill>
                <a:latin typeface="+mn-lt"/>
              </a:rPr>
              <a:t>er student per project</a:t>
            </a:r>
            <a:endParaRPr lang="en-US" sz="1600" dirty="0">
              <a:solidFill>
                <a:schemeClr val="bg1"/>
              </a:solidFill>
              <a:latin typeface="+mn-lt"/>
            </a:endParaRPr>
          </a:p>
        </p:txBody>
      </p:sp>
      <p:pic>
        <p:nvPicPr>
          <p:cNvPr id="2" name="Picture 1"/>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125967" y="4284094"/>
            <a:ext cx="2377979" cy="1972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3" name="TextBox 82"/>
          <p:cNvSpPr txBox="1"/>
          <p:nvPr/>
        </p:nvSpPr>
        <p:spPr>
          <a:xfrm>
            <a:off x="7206744" y="5148723"/>
            <a:ext cx="2491802" cy="919401"/>
          </a:xfrm>
          <a:prstGeom prst="roundRect">
            <a:avLst/>
          </a:prstGeom>
          <a:solidFill>
            <a:schemeClr val="tx1"/>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1600" dirty="0" smtClean="0">
                <a:cs typeface="Times New Roman" panose="02020603050405020304" pitchFamily="18" charset="0"/>
              </a:rPr>
              <a:t>High-dimensional design space entails high-dimensional data</a:t>
            </a:r>
            <a:endParaRPr lang="en-US" sz="1600" dirty="0">
              <a:cs typeface="Times New Roman" panose="02020603050405020304" pitchFamily="18" charset="0"/>
            </a:endParaRPr>
          </a:p>
        </p:txBody>
      </p:sp>
      <p:sp>
        <p:nvSpPr>
          <p:cNvPr id="85" name="AutoShape 205"/>
          <p:cNvSpPr>
            <a:spLocks noChangeArrowheads="1"/>
          </p:cNvSpPr>
          <p:nvPr/>
        </p:nvSpPr>
        <p:spPr bwMode="auto">
          <a:xfrm>
            <a:off x="500098" y="6376239"/>
            <a:ext cx="6355722" cy="408623"/>
          </a:xfrm>
          <a:prstGeom prst="flowChartAlternateProcess">
            <a:avLst/>
          </a:prstGeom>
          <a:noFill/>
          <a:ln w="12700">
            <a:noFill/>
            <a:prstDash val="solid"/>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1800" dirty="0" smtClean="0">
                <a:solidFill>
                  <a:schemeClr val="tx1"/>
                </a:solidFill>
                <a:latin typeface="+mj-ea"/>
                <a:ea typeface="+mj-ea"/>
                <a:cs typeface="Times New Roman" panose="02020603050405020304" pitchFamily="18" charset="0"/>
              </a:rPr>
              <a:t>As of 2016: 1,000+ students’ data will be in our repository.</a:t>
            </a:r>
            <a:endParaRPr kumimoji="0" lang="en-US" sz="18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Tree>
    <p:extLst>
      <p:ext uri="{BB962C8B-B14F-4D97-AF65-F5344CB8AC3E}">
        <p14:creationId xmlns:p14="http://schemas.microsoft.com/office/powerpoint/2010/main" val="413194864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9985" y="2588585"/>
            <a:ext cx="4490134" cy="22310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725" y="2800772"/>
            <a:ext cx="5518414" cy="31062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07" y="3233381"/>
            <a:ext cx="7513103" cy="42268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1" name="Shape 440"/>
          <p:cNvSpPr>
            <a:spLocks noGrp="1"/>
          </p:cNvSpPr>
          <p:nvPr>
            <p:ph type="body" sz="quarter" idx="4294967295"/>
          </p:nvPr>
        </p:nvSpPr>
        <p:spPr>
          <a:xfrm>
            <a:off x="76199" y="114111"/>
            <a:ext cx="12928600" cy="931355"/>
          </a:xfrm>
          <a:prstGeom prst="rect">
            <a:avLst/>
          </a:prstGeom>
        </p:spPr>
        <p:txBody>
          <a:bodyPr/>
          <a:lstStyle/>
          <a:p>
            <a:pPr marL="317500" indent="0" algn="ctr" fontAlgn="auto">
              <a:spcAft>
                <a:spcPts val="0"/>
              </a:spcAft>
              <a:buNone/>
              <a:defRPr/>
            </a:pPr>
            <a:r>
              <a:rPr lang="en-US" b="1" dirty="0" smtClean="0">
                <a:latin typeface="+mn-ea"/>
                <a:ea typeface="+mn-ea"/>
              </a:rPr>
              <a:t>Visual Process Analytics (VPA)</a:t>
            </a:r>
            <a:endParaRPr lang="en-US" b="1" dirty="0">
              <a:latin typeface="+mn-ea"/>
              <a:ea typeface="+mn-ea"/>
            </a:endParaRPr>
          </a:p>
        </p:txBody>
      </p:sp>
      <p:grpSp>
        <p:nvGrpSpPr>
          <p:cNvPr id="2" name="Group 1"/>
          <p:cNvGrpSpPr/>
          <p:nvPr/>
        </p:nvGrpSpPr>
        <p:grpSpPr>
          <a:xfrm>
            <a:off x="6540500" y="7416978"/>
            <a:ext cx="5449416" cy="2240694"/>
            <a:chOff x="3135804" y="1789271"/>
            <a:chExt cx="5938994" cy="2069609"/>
          </a:xfrm>
        </p:grpSpPr>
        <p:sp>
          <p:nvSpPr>
            <p:cNvPr id="4" name="TextBox 3"/>
            <p:cNvSpPr txBox="1"/>
            <p:nvPr/>
          </p:nvSpPr>
          <p:spPr>
            <a:xfrm>
              <a:off x="3235619" y="2955339"/>
              <a:ext cx="1655299" cy="314519"/>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400" b="1" dirty="0" smtClean="0">
                  <a:solidFill>
                    <a:schemeClr val="tx1"/>
                  </a:solidFill>
                  <a:latin typeface="+mj-ea"/>
                  <a:ea typeface="+mj-ea"/>
                </a:rPr>
                <a:t>Data Structures</a:t>
              </a:r>
              <a:endParaRPr lang="en-US" sz="1400" b="1" dirty="0">
                <a:solidFill>
                  <a:schemeClr val="tx1"/>
                </a:solidFill>
                <a:latin typeface="+mj-ea"/>
                <a:ea typeface="+mj-ea"/>
              </a:endParaRPr>
            </a:p>
          </p:txBody>
        </p:sp>
        <p:sp>
          <p:nvSpPr>
            <p:cNvPr id="5" name="TextBox 4"/>
            <p:cNvSpPr txBox="1"/>
            <p:nvPr/>
          </p:nvSpPr>
          <p:spPr>
            <a:xfrm>
              <a:off x="5176889" y="2955338"/>
              <a:ext cx="1854927" cy="314519"/>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400" b="1" dirty="0" smtClean="0">
                  <a:solidFill>
                    <a:schemeClr val="tx1"/>
                  </a:solidFill>
                  <a:latin typeface="+mj-ea"/>
                  <a:ea typeface="+mj-ea"/>
                </a:rPr>
                <a:t>Visualizations</a:t>
              </a:r>
              <a:endParaRPr lang="en-US" sz="1400" b="1" dirty="0">
                <a:solidFill>
                  <a:schemeClr val="tx1"/>
                </a:solidFill>
                <a:latin typeface="+mj-ea"/>
                <a:ea typeface="+mj-ea"/>
              </a:endParaRPr>
            </a:p>
          </p:txBody>
        </p:sp>
        <p:sp>
          <p:nvSpPr>
            <p:cNvPr id="6" name="TextBox 5"/>
            <p:cNvSpPr txBox="1"/>
            <p:nvPr/>
          </p:nvSpPr>
          <p:spPr>
            <a:xfrm>
              <a:off x="5176889" y="3539755"/>
              <a:ext cx="1854927" cy="314519"/>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400" b="1" dirty="0" smtClean="0">
                  <a:solidFill>
                    <a:schemeClr val="tx1"/>
                  </a:solidFill>
                  <a:latin typeface="+mj-ea"/>
                  <a:ea typeface="+mj-ea"/>
                </a:rPr>
                <a:t>Models</a:t>
              </a:r>
              <a:endParaRPr lang="en-US" sz="1400" b="1" dirty="0">
                <a:solidFill>
                  <a:schemeClr val="tx1"/>
                </a:solidFill>
                <a:latin typeface="+mj-ea"/>
                <a:ea typeface="+mj-ea"/>
              </a:endParaRPr>
            </a:p>
          </p:txBody>
        </p:sp>
        <p:sp>
          <p:nvSpPr>
            <p:cNvPr id="7" name="TextBox 6"/>
            <p:cNvSpPr txBox="1"/>
            <p:nvPr/>
          </p:nvSpPr>
          <p:spPr>
            <a:xfrm>
              <a:off x="3135804" y="3544361"/>
              <a:ext cx="1854927" cy="314519"/>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400" b="1" dirty="0" smtClean="0">
                  <a:solidFill>
                    <a:schemeClr val="tx1"/>
                  </a:solidFill>
                  <a:latin typeface="+mj-ea"/>
                  <a:ea typeface="+mj-ea"/>
                </a:rPr>
                <a:t>Algorithms</a:t>
              </a:r>
              <a:endParaRPr lang="en-US" sz="1400" b="1" dirty="0">
                <a:solidFill>
                  <a:schemeClr val="tx1"/>
                </a:solidFill>
                <a:latin typeface="+mj-ea"/>
                <a:ea typeface="+mj-ea"/>
              </a:endParaRPr>
            </a:p>
          </p:txBody>
        </p:sp>
        <p:sp>
          <p:nvSpPr>
            <p:cNvPr id="8" name="TextBox 7"/>
            <p:cNvSpPr txBox="1"/>
            <p:nvPr/>
          </p:nvSpPr>
          <p:spPr>
            <a:xfrm>
              <a:off x="5669164" y="1789271"/>
              <a:ext cx="870371" cy="471778"/>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2400" b="1" dirty="0" smtClean="0">
                  <a:solidFill>
                    <a:schemeClr val="tx1"/>
                  </a:solidFill>
                  <a:latin typeface="+mj-ea"/>
                  <a:ea typeface="+mj-ea"/>
                </a:rPr>
                <a:t>VPA</a:t>
              </a:r>
              <a:endParaRPr lang="en-US" sz="2400" b="1" dirty="0">
                <a:solidFill>
                  <a:schemeClr val="tx1"/>
                </a:solidFill>
                <a:latin typeface="+mj-ea"/>
                <a:ea typeface="+mj-ea"/>
              </a:endParaRPr>
            </a:p>
          </p:txBody>
        </p:sp>
        <p:sp>
          <p:nvSpPr>
            <p:cNvPr id="9" name="TextBox 8"/>
            <p:cNvSpPr txBox="1"/>
            <p:nvPr/>
          </p:nvSpPr>
          <p:spPr>
            <a:xfrm>
              <a:off x="7420860" y="3517195"/>
              <a:ext cx="1652039" cy="314519"/>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400" b="1" dirty="0" smtClean="0">
                  <a:solidFill>
                    <a:schemeClr val="tx1"/>
                  </a:solidFill>
                  <a:latin typeface="+mj-ea"/>
                  <a:ea typeface="+mj-ea"/>
                </a:rPr>
                <a:t>Management</a:t>
              </a:r>
              <a:endParaRPr lang="en-US" sz="1400" b="1" dirty="0">
                <a:solidFill>
                  <a:schemeClr val="tx1"/>
                </a:solidFill>
                <a:latin typeface="+mj-ea"/>
                <a:ea typeface="+mj-ea"/>
              </a:endParaRPr>
            </a:p>
          </p:txBody>
        </p:sp>
        <p:cxnSp>
          <p:nvCxnSpPr>
            <p:cNvPr id="10" name="Elbow Connector 9"/>
            <p:cNvCxnSpPr>
              <a:stCxn id="8" idx="1"/>
              <a:endCxn id="4" idx="0"/>
            </p:cNvCxnSpPr>
            <p:nvPr/>
          </p:nvCxnSpPr>
          <p:spPr>
            <a:xfrm rot="10800000" flipV="1">
              <a:off x="4063269" y="2025160"/>
              <a:ext cx="1605895" cy="930178"/>
            </a:xfrm>
            <a:prstGeom prst="bentConnector2">
              <a:avLst/>
            </a:prstGeom>
            <a:ln w="38100">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8" idx="2"/>
              <a:endCxn id="5" idx="1"/>
            </p:cNvCxnSpPr>
            <p:nvPr/>
          </p:nvCxnSpPr>
          <p:spPr>
            <a:xfrm rot="5400000">
              <a:off x="5214845" y="2223093"/>
              <a:ext cx="851548" cy="927461"/>
            </a:xfrm>
            <a:prstGeom prst="bentConnector4">
              <a:avLst>
                <a:gd name="adj1" fmla="val 40766"/>
                <a:gd name="adj2" fmla="val 113431"/>
              </a:avLst>
            </a:prstGeom>
            <a:ln w="38100">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20860" y="2955338"/>
              <a:ext cx="1653938" cy="314519"/>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400" b="1" dirty="0" smtClean="0">
                  <a:solidFill>
                    <a:schemeClr val="tx1"/>
                  </a:solidFill>
                  <a:latin typeface="+mj-ea"/>
                  <a:ea typeface="+mj-ea"/>
                </a:rPr>
                <a:t>Interactions</a:t>
              </a:r>
              <a:endParaRPr lang="en-US" sz="1400" b="1" dirty="0">
                <a:solidFill>
                  <a:schemeClr val="tx1"/>
                </a:solidFill>
                <a:latin typeface="+mj-ea"/>
                <a:ea typeface="+mj-ea"/>
              </a:endParaRPr>
            </a:p>
          </p:txBody>
        </p:sp>
        <p:cxnSp>
          <p:nvCxnSpPr>
            <p:cNvPr id="13" name="Elbow Connector 12"/>
            <p:cNvCxnSpPr>
              <a:stCxn id="8" idx="3"/>
              <a:endCxn id="12" idx="0"/>
            </p:cNvCxnSpPr>
            <p:nvPr/>
          </p:nvCxnSpPr>
          <p:spPr>
            <a:xfrm>
              <a:off x="6539535" y="2025160"/>
              <a:ext cx="1708294" cy="930178"/>
            </a:xfrm>
            <a:prstGeom prst="bentConnector2">
              <a:avLst/>
            </a:prstGeom>
            <a:ln w="38100">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1"/>
              <a:endCxn id="7" idx="1"/>
            </p:cNvCxnSpPr>
            <p:nvPr/>
          </p:nvCxnSpPr>
          <p:spPr>
            <a:xfrm rot="10800000" flipV="1">
              <a:off x="3135804" y="2025160"/>
              <a:ext cx="2533360" cy="1676461"/>
            </a:xfrm>
            <a:prstGeom prst="bentConnector3">
              <a:avLst>
                <a:gd name="adj1" fmla="val 109834"/>
              </a:avLst>
            </a:prstGeom>
            <a:ln w="38100">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3"/>
              <a:endCxn id="9" idx="3"/>
            </p:cNvCxnSpPr>
            <p:nvPr/>
          </p:nvCxnSpPr>
          <p:spPr>
            <a:xfrm>
              <a:off x="6539535" y="2025160"/>
              <a:ext cx="2533365" cy="1649294"/>
            </a:xfrm>
            <a:prstGeom prst="bentConnector3">
              <a:avLst>
                <a:gd name="adj1" fmla="val 109834"/>
              </a:avLst>
            </a:prstGeom>
            <a:ln w="38100">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8" idx="2"/>
              <a:endCxn id="6" idx="3"/>
            </p:cNvCxnSpPr>
            <p:nvPr/>
          </p:nvCxnSpPr>
          <p:spPr>
            <a:xfrm rot="16200000" flipH="1">
              <a:off x="5850099" y="2515298"/>
              <a:ext cx="1435965" cy="927466"/>
            </a:xfrm>
            <a:prstGeom prst="bentConnector4">
              <a:avLst>
                <a:gd name="adj1" fmla="val 23994"/>
                <a:gd name="adj2" fmla="val 126862"/>
              </a:avLst>
            </a:prstGeom>
            <a:ln w="38100">
              <a:solidFill>
                <a:schemeClr val="tx1"/>
              </a:solidFill>
              <a:headEnd type="triangl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2349383" y="1188927"/>
            <a:ext cx="8772273" cy="1508105"/>
          </a:xfrm>
          <a:prstGeom prst="rect">
            <a:avLst/>
          </a:prstGeom>
          <a:noFill/>
        </p:spPr>
        <p:txBody>
          <a:bodyPr wrap="none" rtlCol="0">
            <a:spAutoFit/>
          </a:bodyPr>
          <a:lstStyle/>
          <a:p>
            <a:pPr algn="ctr"/>
            <a:r>
              <a:rPr lang="en-US" sz="3200" dirty="0" smtClean="0">
                <a:latin typeface="+mn-ea"/>
                <a:ea typeface="+mn-ea"/>
              </a:rPr>
              <a:t>Let’s start with visualizing the </a:t>
            </a:r>
            <a:r>
              <a:rPr lang="en-US" sz="3200" dirty="0">
                <a:latin typeface="+mn-ea"/>
                <a:ea typeface="+mn-ea"/>
              </a:rPr>
              <a:t>data</a:t>
            </a:r>
            <a:r>
              <a:rPr lang="en-US" sz="3200" dirty="0" smtClean="0">
                <a:latin typeface="+mn-ea"/>
                <a:ea typeface="+mn-ea"/>
              </a:rPr>
              <a:t>.</a:t>
            </a:r>
          </a:p>
          <a:p>
            <a:pPr algn="ctr"/>
            <a:endParaRPr lang="en-US" sz="2000" dirty="0" smtClean="0">
              <a:latin typeface="+mj-ea"/>
              <a:ea typeface="+mj-ea"/>
            </a:endParaRPr>
          </a:p>
          <a:p>
            <a:pPr algn="ctr"/>
            <a:r>
              <a:rPr lang="en-US" sz="2000" dirty="0" smtClean="0">
                <a:latin typeface="+mj-ea"/>
                <a:ea typeface="+mj-ea"/>
              </a:rPr>
              <a:t>VPA </a:t>
            </a:r>
            <a:r>
              <a:rPr lang="en-US" sz="2000" dirty="0">
                <a:latin typeface="+mj-ea"/>
                <a:ea typeface="+mj-ea"/>
              </a:rPr>
              <a:t>is a </a:t>
            </a:r>
            <a:r>
              <a:rPr lang="en-US" sz="2000" dirty="0" smtClean="0">
                <a:latin typeface="+mj-ea"/>
                <a:ea typeface="+mj-ea"/>
              </a:rPr>
              <a:t>cloud-based data </a:t>
            </a:r>
            <a:r>
              <a:rPr lang="en-US" sz="2000" dirty="0">
                <a:latin typeface="+mj-ea"/>
                <a:ea typeface="+mj-ea"/>
              </a:rPr>
              <a:t>mining platform that </a:t>
            </a:r>
            <a:r>
              <a:rPr lang="en-US" sz="2000" dirty="0" smtClean="0">
                <a:latin typeface="+mj-ea"/>
                <a:ea typeface="+mj-ea"/>
              </a:rPr>
              <a:t>supports research </a:t>
            </a:r>
            <a:r>
              <a:rPr lang="en-US" sz="2000" dirty="0">
                <a:latin typeface="+mj-ea"/>
                <a:ea typeface="+mj-ea"/>
              </a:rPr>
              <a:t>on </a:t>
            </a:r>
            <a:endParaRPr lang="en-US" sz="2000" dirty="0" smtClean="0">
              <a:latin typeface="+mj-ea"/>
              <a:ea typeface="+mj-ea"/>
            </a:endParaRPr>
          </a:p>
          <a:p>
            <a:pPr algn="ctr"/>
            <a:r>
              <a:rPr lang="en-US" sz="2000" dirty="0" smtClean="0">
                <a:latin typeface="+mj-ea"/>
                <a:ea typeface="+mj-ea"/>
              </a:rPr>
              <a:t>student </a:t>
            </a:r>
            <a:r>
              <a:rPr lang="en-US" sz="2000" dirty="0">
                <a:latin typeface="+mj-ea"/>
                <a:ea typeface="+mj-ea"/>
              </a:rPr>
              <a:t>learning through using complex tools to solve complex problems. </a:t>
            </a:r>
            <a:endParaRPr lang="en-US" sz="2000" dirty="0" smtClean="0">
              <a:latin typeface="+mj-ea"/>
              <a:ea typeface="+mj-ea"/>
            </a:endParaRPr>
          </a:p>
        </p:txBody>
      </p:sp>
      <p:sp>
        <p:nvSpPr>
          <p:cNvPr id="19" name="TextBox 18"/>
          <p:cNvSpPr txBox="1"/>
          <p:nvPr/>
        </p:nvSpPr>
        <p:spPr>
          <a:xfrm>
            <a:off x="340190" y="7590894"/>
            <a:ext cx="3614203"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mj-ea"/>
                <a:ea typeface="+mj-ea"/>
              </a:rPr>
              <a:t>Process mining</a:t>
            </a:r>
          </a:p>
          <a:p>
            <a:pPr marL="342900" indent="-342900">
              <a:buFont typeface="Arial" panose="020B0604020202020204" pitchFamily="34" charset="0"/>
              <a:buChar char="•"/>
            </a:pPr>
            <a:r>
              <a:rPr lang="en-US" sz="2000" dirty="0" smtClean="0">
                <a:latin typeface="+mj-ea"/>
                <a:ea typeface="+mj-ea"/>
              </a:rPr>
              <a:t>Process modeling</a:t>
            </a:r>
          </a:p>
          <a:p>
            <a:pPr marL="342900" indent="-342900">
              <a:buFont typeface="Arial" panose="020B0604020202020204" pitchFamily="34" charset="0"/>
              <a:buChar char="•"/>
            </a:pPr>
            <a:r>
              <a:rPr lang="en-US" sz="2000" dirty="0" smtClean="0">
                <a:latin typeface="+mj-ea"/>
                <a:ea typeface="+mj-ea"/>
              </a:rPr>
              <a:t>Process discovery</a:t>
            </a:r>
          </a:p>
          <a:p>
            <a:pPr marL="342900" indent="-342900">
              <a:buFont typeface="Arial" panose="020B0604020202020204" pitchFamily="34" charset="0"/>
              <a:buChar char="•"/>
            </a:pPr>
            <a:r>
              <a:rPr lang="en-US" sz="2000" dirty="0" smtClean="0">
                <a:latin typeface="+mj-ea"/>
                <a:ea typeface="+mj-ea"/>
              </a:rPr>
              <a:t>Conformance analysis</a:t>
            </a:r>
          </a:p>
          <a:p>
            <a:pPr marL="342900" indent="-342900">
              <a:buFont typeface="Arial" panose="020B0604020202020204" pitchFamily="34" charset="0"/>
              <a:buChar char="•"/>
            </a:pPr>
            <a:r>
              <a:rPr lang="en-US" sz="2000" dirty="0" smtClean="0">
                <a:latin typeface="+mj-ea"/>
                <a:ea typeface="+mj-ea"/>
              </a:rPr>
              <a:t>Statistical analysis</a:t>
            </a:r>
          </a:p>
          <a:p>
            <a:pPr marL="342900" indent="-342900">
              <a:buFont typeface="Arial" panose="020B0604020202020204" pitchFamily="34" charset="0"/>
              <a:buChar char="•"/>
            </a:pPr>
            <a:r>
              <a:rPr lang="en-US" sz="2000" dirty="0" smtClean="0">
                <a:latin typeface="+mj-ea"/>
                <a:ea typeface="+mj-ea"/>
              </a:rPr>
              <a:t>……</a:t>
            </a:r>
          </a:p>
        </p:txBody>
      </p:sp>
      <p:sp>
        <p:nvSpPr>
          <p:cNvPr id="21" name="TextBox 20"/>
          <p:cNvSpPr txBox="1"/>
          <p:nvPr/>
        </p:nvSpPr>
        <p:spPr>
          <a:xfrm>
            <a:off x="8079985" y="6431899"/>
            <a:ext cx="3614203" cy="461665"/>
          </a:xfrm>
          <a:prstGeom prst="rect">
            <a:avLst/>
          </a:prstGeom>
          <a:noFill/>
        </p:spPr>
        <p:txBody>
          <a:bodyPr wrap="square" rtlCol="0">
            <a:spAutoFit/>
          </a:bodyPr>
          <a:lstStyle/>
          <a:p>
            <a:pPr algn="ctr"/>
            <a:r>
              <a:rPr lang="en-US" sz="2400" dirty="0" smtClean="0">
                <a:latin typeface="+mj-ea"/>
                <a:ea typeface="+mj-ea"/>
              </a:rPr>
              <a:t>http://vpa.concord.org</a:t>
            </a:r>
          </a:p>
        </p:txBody>
      </p:sp>
    </p:spTree>
    <p:extLst>
      <p:ext uri="{BB962C8B-B14F-4D97-AF65-F5344CB8AC3E}">
        <p14:creationId xmlns:p14="http://schemas.microsoft.com/office/powerpoint/2010/main" val="2727729703"/>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40"/>
          <p:cNvSpPr>
            <a:spLocks noGrp="1"/>
          </p:cNvSpPr>
          <p:nvPr>
            <p:ph type="body" sz="quarter" idx="4294967295"/>
          </p:nvPr>
        </p:nvSpPr>
        <p:spPr>
          <a:xfrm>
            <a:off x="750498" y="128257"/>
            <a:ext cx="11904452" cy="951924"/>
          </a:xfrm>
          <a:prstGeom prst="rect">
            <a:avLst/>
          </a:prstGeom>
        </p:spPr>
        <p:txBody>
          <a:bodyPr/>
          <a:lstStyle/>
          <a:p>
            <a:pPr marL="317500" indent="0" algn="ctr" fontAlgn="auto">
              <a:spcAft>
                <a:spcPts val="0"/>
              </a:spcAft>
              <a:buNone/>
              <a:defRPr/>
            </a:pPr>
            <a:r>
              <a:rPr lang="en-US" sz="4000" b="1" dirty="0" smtClean="0">
                <a:latin typeface="+mn-ea"/>
                <a:ea typeface="+mn-ea"/>
              </a:rPr>
              <a:t>VPA supports multiple representations of data</a:t>
            </a:r>
          </a:p>
        </p:txBody>
      </p:sp>
      <p:grpSp>
        <p:nvGrpSpPr>
          <p:cNvPr id="2" name="Group 1"/>
          <p:cNvGrpSpPr/>
          <p:nvPr/>
        </p:nvGrpSpPr>
        <p:grpSpPr>
          <a:xfrm>
            <a:off x="4179435" y="1292447"/>
            <a:ext cx="7931749" cy="8157434"/>
            <a:chOff x="2643935" y="1180303"/>
            <a:chExt cx="7931749" cy="8157434"/>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935" y="6770814"/>
              <a:ext cx="7931749" cy="2566923"/>
            </a:xfrm>
            <a:prstGeom prst="rect">
              <a:avLst/>
            </a:prstGeom>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3935" y="1180303"/>
              <a:ext cx="7931749" cy="2758680"/>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3935" y="4071437"/>
              <a:ext cx="7931749" cy="2566923"/>
            </a:xfrm>
            <a:prstGeom prst="rect">
              <a:avLst/>
            </a:prstGeom>
            <a:effectLst>
              <a:outerShdw blurRad="50800" dist="38100" dir="2700000" algn="tl" rotWithShape="0">
                <a:prstClr val="black">
                  <a:alpha val="40000"/>
                </a:prstClr>
              </a:outerShdw>
            </a:effectLst>
          </p:spPr>
        </p:pic>
        <p:sp>
          <p:nvSpPr>
            <p:cNvPr id="20" name="TextBox 19"/>
            <p:cNvSpPr txBox="1"/>
            <p:nvPr/>
          </p:nvSpPr>
          <p:spPr>
            <a:xfrm>
              <a:off x="5850648" y="2290343"/>
              <a:ext cx="1518321" cy="442674"/>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2000" b="1" dirty="0" smtClean="0">
                  <a:solidFill>
                    <a:schemeClr val="tx1"/>
                  </a:solidFill>
                  <a:latin typeface="+mj-ea"/>
                  <a:ea typeface="+mj-ea"/>
                </a:rPr>
                <a:t>Histogram</a:t>
              </a:r>
              <a:endParaRPr lang="en-US" sz="2000" b="1" dirty="0">
                <a:solidFill>
                  <a:schemeClr val="tx1"/>
                </a:solidFill>
                <a:latin typeface="+mj-ea"/>
                <a:ea typeface="+mj-ea"/>
              </a:endParaRPr>
            </a:p>
          </p:txBody>
        </p:sp>
        <p:sp>
          <p:nvSpPr>
            <p:cNvPr id="21" name="TextBox 20"/>
            <p:cNvSpPr txBox="1"/>
            <p:nvPr/>
          </p:nvSpPr>
          <p:spPr>
            <a:xfrm>
              <a:off x="5807284" y="5133561"/>
              <a:ext cx="1677670" cy="442674"/>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2000" b="1" dirty="0" smtClean="0">
                  <a:solidFill>
                    <a:schemeClr val="tx1"/>
                  </a:solidFill>
                  <a:latin typeface="+mj-ea"/>
                  <a:ea typeface="+mj-ea"/>
                </a:rPr>
                <a:t>Scatter plot</a:t>
              </a:r>
              <a:endParaRPr lang="en-US" sz="2000" b="1" dirty="0">
                <a:solidFill>
                  <a:schemeClr val="tx1"/>
                </a:solidFill>
                <a:latin typeface="+mj-ea"/>
                <a:ea typeface="+mj-ea"/>
              </a:endParaRPr>
            </a:p>
          </p:txBody>
        </p:sp>
        <p:sp>
          <p:nvSpPr>
            <p:cNvPr id="22" name="TextBox 21"/>
            <p:cNvSpPr txBox="1"/>
            <p:nvPr/>
          </p:nvSpPr>
          <p:spPr>
            <a:xfrm>
              <a:off x="5520675" y="7732388"/>
              <a:ext cx="2250889" cy="442674"/>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2000" dirty="0" smtClean="0">
                  <a:solidFill>
                    <a:schemeClr val="tx1"/>
                  </a:solidFill>
                  <a:latin typeface="+mj-ea"/>
                  <a:ea typeface="+mj-ea"/>
                </a:rPr>
                <a:t>Cumulative graph</a:t>
              </a:r>
              <a:endParaRPr lang="en-US" sz="2000" dirty="0">
                <a:solidFill>
                  <a:schemeClr val="tx1"/>
                </a:solidFill>
                <a:latin typeface="+mj-ea"/>
                <a:ea typeface="+mj-ea"/>
              </a:endParaRPr>
            </a:p>
          </p:txBody>
        </p:sp>
      </p:grpSp>
      <p:sp>
        <p:nvSpPr>
          <p:cNvPr id="10" name="TextBox 9"/>
          <p:cNvSpPr txBox="1"/>
          <p:nvPr/>
        </p:nvSpPr>
        <p:spPr>
          <a:xfrm>
            <a:off x="628650" y="1290932"/>
            <a:ext cx="3158345" cy="7294305"/>
          </a:xfrm>
          <a:prstGeom prst="rect">
            <a:avLst/>
          </a:prstGeom>
          <a:noFill/>
        </p:spPr>
        <p:txBody>
          <a:bodyPr wrap="square" rtlCol="0">
            <a:spAutoFit/>
          </a:bodyPr>
          <a:lstStyle/>
          <a:p>
            <a:r>
              <a:rPr lang="en-US" sz="2400" dirty="0" smtClean="0">
                <a:latin typeface="+mn-ea"/>
                <a:ea typeface="+mn-ea"/>
              </a:rPr>
              <a:t>Time series visualization</a:t>
            </a:r>
          </a:p>
          <a:p>
            <a:endParaRPr lang="en-US" sz="2000" dirty="0">
              <a:latin typeface="+mj-ea"/>
              <a:ea typeface="+mj-ea"/>
            </a:endParaRPr>
          </a:p>
          <a:p>
            <a:r>
              <a:rPr lang="en-US" sz="2000" dirty="0" smtClean="0">
                <a:latin typeface="+mj-ea"/>
                <a:ea typeface="+mj-ea"/>
              </a:rPr>
              <a:t>Histogram shows the total number of actions within each time bin</a:t>
            </a:r>
          </a:p>
          <a:p>
            <a:endParaRPr lang="en-US" sz="2000" dirty="0">
              <a:latin typeface="+mj-ea"/>
              <a:ea typeface="+mj-ea"/>
            </a:endParaRPr>
          </a:p>
          <a:p>
            <a:r>
              <a:rPr lang="en-US" sz="2000" dirty="0" smtClean="0">
                <a:latin typeface="+mj-ea"/>
                <a:ea typeface="+mj-ea"/>
              </a:rPr>
              <a:t>Scatter plot shows the number of actions of different types within each time bin</a:t>
            </a:r>
          </a:p>
          <a:p>
            <a:endParaRPr lang="en-US" sz="2000" dirty="0">
              <a:latin typeface="+mj-ea"/>
              <a:ea typeface="+mj-ea"/>
            </a:endParaRPr>
          </a:p>
          <a:p>
            <a:r>
              <a:rPr lang="en-US" sz="2000" dirty="0" smtClean="0">
                <a:latin typeface="+mj-ea"/>
                <a:ea typeface="+mj-ea"/>
              </a:rPr>
              <a:t>Cumulative graph shows the growth of the total number of actions of different types</a:t>
            </a:r>
          </a:p>
          <a:p>
            <a:endParaRPr lang="en-US" sz="2000" dirty="0" smtClean="0">
              <a:latin typeface="+mj-ea"/>
              <a:ea typeface="+mj-ea"/>
            </a:endParaRPr>
          </a:p>
          <a:p>
            <a:endParaRPr lang="en-US" sz="2000" dirty="0">
              <a:latin typeface="+mj-ea"/>
              <a:ea typeface="+mj-ea"/>
            </a:endParaRPr>
          </a:p>
          <a:p>
            <a:r>
              <a:rPr lang="en-US" sz="2000" i="1" dirty="0" smtClean="0">
                <a:latin typeface="+mj-ea"/>
                <a:ea typeface="+mj-ea"/>
              </a:rPr>
              <a:t>Each kind of visualization represents a different view of the data and a different aspect of the process.</a:t>
            </a:r>
          </a:p>
        </p:txBody>
      </p:sp>
    </p:spTree>
    <p:extLst>
      <p:ext uri="{BB962C8B-B14F-4D97-AF65-F5344CB8AC3E}">
        <p14:creationId xmlns:p14="http://schemas.microsoft.com/office/powerpoint/2010/main" val="184363262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idx="4294967295"/>
          </p:nvPr>
        </p:nvSpPr>
        <p:spPr>
          <a:xfrm>
            <a:off x="308861" y="86341"/>
            <a:ext cx="12695939" cy="845896"/>
          </a:xfrm>
        </p:spPr>
        <p:txBody>
          <a:bodyPr>
            <a:noAutofit/>
          </a:bodyPr>
          <a:lstStyle/>
          <a:p>
            <a:pPr algn="ctr"/>
            <a:r>
              <a:rPr lang="en-US" sz="4000" b="1" dirty="0" smtClean="0">
                <a:solidFill>
                  <a:schemeClr val="tx1"/>
                </a:solidFill>
                <a:latin typeface="+mn-ea"/>
                <a:ea typeface="+mn-ea"/>
              </a:rPr>
              <a:t>VPA supports multiple granularity of visualization</a:t>
            </a:r>
            <a:endParaRPr lang="en-US" sz="4000" b="1" dirty="0">
              <a:latin typeface="+mn-ea"/>
              <a:ea typeface="+mn-ea"/>
            </a:endParaRPr>
          </a:p>
        </p:txBody>
      </p:sp>
      <p:sp>
        <p:nvSpPr>
          <p:cNvPr id="52" name="TextBox 51"/>
          <p:cNvSpPr txBox="1"/>
          <p:nvPr/>
        </p:nvSpPr>
        <p:spPr>
          <a:xfrm>
            <a:off x="806518" y="1146606"/>
            <a:ext cx="11102195" cy="523220"/>
          </a:xfrm>
          <a:prstGeom prst="rect">
            <a:avLst/>
          </a:prstGeom>
          <a:noFill/>
        </p:spPr>
        <p:txBody>
          <a:bodyPr wrap="square" rtlCol="0">
            <a:spAutoFit/>
          </a:bodyPr>
          <a:lstStyle/>
          <a:p>
            <a:pPr algn="ctr"/>
            <a:r>
              <a:rPr lang="en-US" sz="2800" dirty="0" smtClean="0">
                <a:latin typeface="+mj-lt"/>
                <a:ea typeface="+mn-ea"/>
              </a:rPr>
              <a:t>Coarse-grained vs. fine-grained analysis across knowledge graphs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426" y="6203993"/>
            <a:ext cx="2916407" cy="27432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928" y="6203993"/>
            <a:ext cx="3030167" cy="2743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563" y="6203993"/>
            <a:ext cx="3030167" cy="2743200"/>
          </a:xfrm>
          <a:prstGeom prst="rect">
            <a:avLst/>
          </a:prstGeom>
        </p:spPr>
      </p:pic>
      <p:grpSp>
        <p:nvGrpSpPr>
          <p:cNvPr id="65" name="Group 64"/>
          <p:cNvGrpSpPr/>
          <p:nvPr/>
        </p:nvGrpSpPr>
        <p:grpSpPr>
          <a:xfrm>
            <a:off x="1385936" y="2373285"/>
            <a:ext cx="10574003" cy="3659149"/>
            <a:chOff x="1392830" y="1780269"/>
            <a:chExt cx="10574003" cy="3659149"/>
          </a:xfrm>
        </p:grpSpPr>
        <p:sp>
          <p:nvSpPr>
            <p:cNvPr id="11" name="Rectangle 10"/>
            <p:cNvSpPr/>
            <p:nvPr/>
          </p:nvSpPr>
          <p:spPr>
            <a:xfrm>
              <a:off x="1420563" y="4676857"/>
              <a:ext cx="10546270" cy="76256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12" name="Rectangle 11"/>
            <p:cNvSpPr/>
            <p:nvPr/>
          </p:nvSpPr>
          <p:spPr>
            <a:xfrm>
              <a:off x="1420563" y="3761919"/>
              <a:ext cx="10546270" cy="7724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13" name="Rectangle 12"/>
            <p:cNvSpPr/>
            <p:nvPr/>
          </p:nvSpPr>
          <p:spPr>
            <a:xfrm>
              <a:off x="1420563" y="2831068"/>
              <a:ext cx="10546270" cy="790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latin typeface="+mj-lt"/>
              </a:endParaRPr>
            </a:p>
          </p:txBody>
        </p:sp>
        <p:sp>
          <p:nvSpPr>
            <p:cNvPr id="14" name="TextBox 13"/>
            <p:cNvSpPr txBox="1"/>
            <p:nvPr/>
          </p:nvSpPr>
          <p:spPr>
            <a:xfrm>
              <a:off x="2690953" y="4100787"/>
              <a:ext cx="558672" cy="306467"/>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200" b="1" dirty="0" smtClean="0">
                  <a:solidFill>
                    <a:schemeClr val="tx1"/>
                  </a:solidFill>
                  <a:latin typeface="+mj-lt"/>
                </a:rPr>
                <a:t>Roof</a:t>
              </a:r>
              <a:endParaRPr lang="en-US" sz="1200" b="1" dirty="0">
                <a:solidFill>
                  <a:schemeClr val="tx1"/>
                </a:solidFill>
                <a:latin typeface="+mj-lt"/>
              </a:endParaRPr>
            </a:p>
          </p:txBody>
        </p:sp>
        <p:sp>
          <p:nvSpPr>
            <p:cNvPr id="15" name="TextBox 14"/>
            <p:cNvSpPr txBox="1"/>
            <p:nvPr/>
          </p:nvSpPr>
          <p:spPr>
            <a:xfrm>
              <a:off x="4789478" y="4095425"/>
              <a:ext cx="1105022" cy="306467"/>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smtClean="0">
                  <a:solidFill>
                    <a:schemeClr val="tx1"/>
                  </a:solidFill>
                  <a:latin typeface="+mj-lt"/>
                </a:rPr>
                <a:t>Solar Panel</a:t>
              </a:r>
              <a:endParaRPr lang="en-US" sz="1200" b="1" dirty="0">
                <a:solidFill>
                  <a:schemeClr val="tx1"/>
                </a:solidFill>
                <a:latin typeface="+mj-lt"/>
              </a:endParaRPr>
            </a:p>
          </p:txBody>
        </p:sp>
        <p:sp>
          <p:nvSpPr>
            <p:cNvPr id="16" name="TextBox 15"/>
            <p:cNvSpPr txBox="1"/>
            <p:nvPr/>
          </p:nvSpPr>
          <p:spPr>
            <a:xfrm>
              <a:off x="2012299" y="4989200"/>
              <a:ext cx="428615"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Add</a:t>
              </a:r>
              <a:endParaRPr lang="en-US" sz="800" b="1" dirty="0">
                <a:solidFill>
                  <a:schemeClr val="tx1"/>
                </a:solidFill>
                <a:latin typeface="+mj-lt"/>
              </a:endParaRPr>
            </a:p>
          </p:txBody>
        </p:sp>
        <p:sp>
          <p:nvSpPr>
            <p:cNvPr id="17" name="TextBox 16"/>
            <p:cNvSpPr txBox="1"/>
            <p:nvPr/>
          </p:nvSpPr>
          <p:spPr>
            <a:xfrm>
              <a:off x="3423055" y="3160498"/>
              <a:ext cx="1488910" cy="374571"/>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600" b="1" dirty="0" smtClean="0">
                  <a:solidFill>
                    <a:schemeClr val="tx1"/>
                  </a:solidFill>
                  <a:latin typeface="+mj-lt"/>
                </a:rPr>
                <a:t>Construction</a:t>
              </a:r>
              <a:endParaRPr lang="en-US" sz="1600" b="1" dirty="0">
                <a:solidFill>
                  <a:schemeClr val="tx1"/>
                </a:solidFill>
                <a:latin typeface="+mj-lt"/>
              </a:endParaRPr>
            </a:p>
          </p:txBody>
        </p:sp>
        <p:sp>
          <p:nvSpPr>
            <p:cNvPr id="18" name="TextBox 17"/>
            <p:cNvSpPr txBox="1"/>
            <p:nvPr/>
          </p:nvSpPr>
          <p:spPr>
            <a:xfrm>
              <a:off x="2615339" y="4989199"/>
              <a:ext cx="702648"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Remove</a:t>
              </a:r>
              <a:endParaRPr lang="en-US" sz="800" b="1" dirty="0">
                <a:solidFill>
                  <a:schemeClr val="tx1"/>
                </a:solidFill>
                <a:latin typeface="+mj-lt"/>
              </a:endParaRPr>
            </a:p>
          </p:txBody>
        </p:sp>
        <p:sp>
          <p:nvSpPr>
            <p:cNvPr id="19" name="TextBox 18"/>
            <p:cNvSpPr txBox="1"/>
            <p:nvPr/>
          </p:nvSpPr>
          <p:spPr>
            <a:xfrm>
              <a:off x="3469715" y="4989198"/>
              <a:ext cx="671001"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Change</a:t>
              </a:r>
              <a:endParaRPr lang="en-US" sz="800" b="1" dirty="0">
                <a:solidFill>
                  <a:schemeClr val="tx1"/>
                </a:solidFill>
                <a:latin typeface="+mj-lt"/>
              </a:endParaRPr>
            </a:p>
          </p:txBody>
        </p:sp>
        <p:cxnSp>
          <p:nvCxnSpPr>
            <p:cNvPr id="20" name="Straight Arrow Connector 19"/>
            <p:cNvCxnSpPr>
              <a:stCxn id="16" idx="0"/>
              <a:endCxn id="14" idx="2"/>
            </p:cNvCxnSpPr>
            <p:nvPr/>
          </p:nvCxnSpPr>
          <p:spPr>
            <a:xfrm flipV="1">
              <a:off x="2226607" y="4407254"/>
              <a:ext cx="743682" cy="581946"/>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4" idx="2"/>
            </p:cNvCxnSpPr>
            <p:nvPr/>
          </p:nvCxnSpPr>
          <p:spPr>
            <a:xfrm flipV="1">
              <a:off x="2966663" y="4407254"/>
              <a:ext cx="3626" cy="581945"/>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0"/>
              <a:endCxn id="14" idx="2"/>
            </p:cNvCxnSpPr>
            <p:nvPr/>
          </p:nvCxnSpPr>
          <p:spPr>
            <a:xfrm flipH="1" flipV="1">
              <a:off x="2970289" y="4407254"/>
              <a:ext cx="834927" cy="581944"/>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30426" y="4989198"/>
              <a:ext cx="555797"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Add</a:t>
              </a:r>
              <a:endParaRPr lang="en-US" sz="800" b="1" dirty="0">
                <a:solidFill>
                  <a:schemeClr val="tx1"/>
                </a:solidFill>
                <a:latin typeface="+mj-lt"/>
              </a:endParaRPr>
            </a:p>
          </p:txBody>
        </p:sp>
        <p:sp>
          <p:nvSpPr>
            <p:cNvPr id="24" name="TextBox 23"/>
            <p:cNvSpPr txBox="1"/>
            <p:nvPr/>
          </p:nvSpPr>
          <p:spPr>
            <a:xfrm>
              <a:off x="5000022" y="4979760"/>
              <a:ext cx="686139"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Remove</a:t>
              </a:r>
              <a:endParaRPr lang="en-US" sz="800" b="1" dirty="0">
                <a:solidFill>
                  <a:schemeClr val="tx1"/>
                </a:solidFill>
                <a:latin typeface="+mj-lt"/>
              </a:endParaRPr>
            </a:p>
          </p:txBody>
        </p:sp>
        <p:sp>
          <p:nvSpPr>
            <p:cNvPr id="25" name="TextBox 24"/>
            <p:cNvSpPr txBox="1"/>
            <p:nvPr/>
          </p:nvSpPr>
          <p:spPr>
            <a:xfrm>
              <a:off x="5803300" y="4979759"/>
              <a:ext cx="716905"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Change</a:t>
              </a:r>
              <a:endParaRPr lang="en-US" sz="800" b="1" dirty="0">
                <a:solidFill>
                  <a:schemeClr val="tx1"/>
                </a:solidFill>
                <a:latin typeface="+mj-lt"/>
              </a:endParaRPr>
            </a:p>
          </p:txBody>
        </p:sp>
        <p:cxnSp>
          <p:nvCxnSpPr>
            <p:cNvPr id="26" name="Straight Arrow Connector 25"/>
            <p:cNvCxnSpPr>
              <a:stCxn id="23" idx="0"/>
              <a:endCxn id="15" idx="2"/>
            </p:cNvCxnSpPr>
            <p:nvPr/>
          </p:nvCxnSpPr>
          <p:spPr>
            <a:xfrm flipV="1">
              <a:off x="4608325" y="4401892"/>
              <a:ext cx="733664" cy="587306"/>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4" idx="0"/>
              <a:endCxn id="17" idx="2"/>
            </p:cNvCxnSpPr>
            <p:nvPr/>
          </p:nvCxnSpPr>
          <p:spPr>
            <a:xfrm flipV="1">
              <a:off x="2970289" y="3535069"/>
              <a:ext cx="1197221" cy="565718"/>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0"/>
              <a:endCxn id="15" idx="2"/>
            </p:cNvCxnSpPr>
            <p:nvPr/>
          </p:nvCxnSpPr>
          <p:spPr>
            <a:xfrm flipH="1" flipV="1">
              <a:off x="5341989" y="4401892"/>
              <a:ext cx="1103" cy="577868"/>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0"/>
              <a:endCxn id="15" idx="2"/>
            </p:cNvCxnSpPr>
            <p:nvPr/>
          </p:nvCxnSpPr>
          <p:spPr>
            <a:xfrm flipH="1" flipV="1">
              <a:off x="5341989" y="4401892"/>
              <a:ext cx="819764" cy="577867"/>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0"/>
              <a:endCxn id="17" idx="2"/>
            </p:cNvCxnSpPr>
            <p:nvPr/>
          </p:nvCxnSpPr>
          <p:spPr>
            <a:xfrm flipH="1" flipV="1">
              <a:off x="4167510" y="3535069"/>
              <a:ext cx="1174479" cy="560356"/>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19696" y="4091348"/>
              <a:ext cx="549866" cy="306467"/>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200" b="1" dirty="0" smtClean="0">
                  <a:solidFill>
                    <a:schemeClr val="tx1"/>
                  </a:solidFill>
                  <a:latin typeface="+mj-lt"/>
                </a:rPr>
                <a:t>Cost</a:t>
              </a:r>
              <a:endParaRPr lang="en-US" sz="1200" b="1" dirty="0">
                <a:solidFill>
                  <a:schemeClr val="tx1"/>
                </a:solidFill>
                <a:latin typeface="+mj-lt"/>
              </a:endParaRPr>
            </a:p>
          </p:txBody>
        </p:sp>
        <p:sp>
          <p:nvSpPr>
            <p:cNvPr id="32" name="TextBox 31"/>
            <p:cNvSpPr txBox="1"/>
            <p:nvPr/>
          </p:nvSpPr>
          <p:spPr>
            <a:xfrm>
              <a:off x="9694602" y="4099079"/>
              <a:ext cx="550553" cy="306467"/>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smtClean="0">
                  <a:solidFill>
                    <a:schemeClr val="tx1"/>
                  </a:solidFill>
                  <a:latin typeface="+mj-lt"/>
                </a:rPr>
                <a:t>Sun</a:t>
              </a:r>
              <a:endParaRPr lang="en-US" sz="1200" b="1" dirty="0">
                <a:solidFill>
                  <a:schemeClr val="tx1"/>
                </a:solidFill>
                <a:latin typeface="+mj-lt"/>
              </a:endParaRPr>
            </a:p>
          </p:txBody>
        </p:sp>
        <p:sp>
          <p:nvSpPr>
            <p:cNvPr id="33" name="TextBox 32"/>
            <p:cNvSpPr txBox="1"/>
            <p:nvPr/>
          </p:nvSpPr>
          <p:spPr>
            <a:xfrm>
              <a:off x="7051192" y="4979763"/>
              <a:ext cx="555184"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Items</a:t>
              </a:r>
              <a:endParaRPr lang="en-US" sz="800" b="1" dirty="0">
                <a:solidFill>
                  <a:schemeClr val="tx1"/>
                </a:solidFill>
                <a:latin typeface="+mj-lt"/>
              </a:endParaRPr>
            </a:p>
          </p:txBody>
        </p:sp>
        <p:sp>
          <p:nvSpPr>
            <p:cNvPr id="34" name="TextBox 33"/>
            <p:cNvSpPr txBox="1"/>
            <p:nvPr/>
          </p:nvSpPr>
          <p:spPr>
            <a:xfrm>
              <a:off x="8363804" y="3160498"/>
              <a:ext cx="975192" cy="374571"/>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600" b="1" dirty="0" smtClean="0">
                  <a:solidFill>
                    <a:schemeClr val="tx1"/>
                  </a:solidFill>
                  <a:latin typeface="+mj-lt"/>
                </a:rPr>
                <a:t>Analysis</a:t>
              </a:r>
              <a:endParaRPr lang="en-US" sz="1600" b="1" dirty="0">
                <a:solidFill>
                  <a:schemeClr val="tx1"/>
                </a:solidFill>
                <a:latin typeface="+mj-lt"/>
              </a:endParaRPr>
            </a:p>
          </p:txBody>
        </p:sp>
        <p:sp>
          <p:nvSpPr>
            <p:cNvPr id="35" name="TextBox 34"/>
            <p:cNvSpPr txBox="1"/>
            <p:nvPr/>
          </p:nvSpPr>
          <p:spPr>
            <a:xfrm>
              <a:off x="7819285" y="4979759"/>
              <a:ext cx="857422"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Categories</a:t>
              </a:r>
              <a:endParaRPr lang="en-US" sz="800" b="1" dirty="0">
                <a:solidFill>
                  <a:schemeClr val="tx1"/>
                </a:solidFill>
                <a:latin typeface="+mj-lt"/>
              </a:endParaRPr>
            </a:p>
          </p:txBody>
        </p:sp>
        <p:cxnSp>
          <p:nvCxnSpPr>
            <p:cNvPr id="36" name="Straight Arrow Connector 35"/>
            <p:cNvCxnSpPr>
              <a:stCxn id="33" idx="0"/>
              <a:endCxn id="31" idx="2"/>
            </p:cNvCxnSpPr>
            <p:nvPr/>
          </p:nvCxnSpPr>
          <p:spPr>
            <a:xfrm flipV="1">
              <a:off x="7328784" y="4397815"/>
              <a:ext cx="465845" cy="581948"/>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5" idx="0"/>
              <a:endCxn id="31" idx="2"/>
            </p:cNvCxnSpPr>
            <p:nvPr/>
          </p:nvCxnSpPr>
          <p:spPr>
            <a:xfrm flipH="1" flipV="1">
              <a:off x="7794629" y="4397815"/>
              <a:ext cx="453367" cy="581944"/>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780463" y="4979761"/>
              <a:ext cx="688226"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Shadow</a:t>
              </a:r>
              <a:endParaRPr lang="en-US" sz="800" b="1" dirty="0">
                <a:solidFill>
                  <a:schemeClr val="tx1"/>
                </a:solidFill>
                <a:latin typeface="+mj-lt"/>
              </a:endParaRPr>
            </a:p>
          </p:txBody>
        </p:sp>
        <p:sp>
          <p:nvSpPr>
            <p:cNvPr id="39" name="TextBox 38"/>
            <p:cNvSpPr txBox="1"/>
            <p:nvPr/>
          </p:nvSpPr>
          <p:spPr>
            <a:xfrm>
              <a:off x="9594306" y="4982588"/>
              <a:ext cx="759874"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Heliodon</a:t>
              </a:r>
              <a:endParaRPr lang="en-US" sz="800" b="1" dirty="0">
                <a:solidFill>
                  <a:schemeClr val="tx1"/>
                </a:solidFill>
                <a:latin typeface="+mj-lt"/>
              </a:endParaRPr>
            </a:p>
          </p:txBody>
        </p:sp>
        <p:sp>
          <p:nvSpPr>
            <p:cNvPr id="40" name="TextBox 39"/>
            <p:cNvSpPr txBox="1"/>
            <p:nvPr/>
          </p:nvSpPr>
          <p:spPr>
            <a:xfrm>
              <a:off x="10505908" y="4979759"/>
              <a:ext cx="636004" cy="238363"/>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800" b="1" dirty="0" smtClean="0">
                  <a:solidFill>
                    <a:schemeClr val="tx1"/>
                  </a:solidFill>
                  <a:latin typeface="+mj-lt"/>
                </a:rPr>
                <a:t>Diurnal</a:t>
              </a:r>
              <a:endParaRPr lang="en-US" sz="800" b="1" dirty="0">
                <a:solidFill>
                  <a:schemeClr val="tx1"/>
                </a:solidFill>
                <a:latin typeface="+mj-lt"/>
              </a:endParaRPr>
            </a:p>
          </p:txBody>
        </p:sp>
        <p:cxnSp>
          <p:nvCxnSpPr>
            <p:cNvPr id="41" name="Straight Arrow Connector 40"/>
            <p:cNvCxnSpPr>
              <a:stCxn id="38" idx="0"/>
              <a:endCxn id="32" idx="2"/>
            </p:cNvCxnSpPr>
            <p:nvPr/>
          </p:nvCxnSpPr>
          <p:spPr>
            <a:xfrm flipV="1">
              <a:off x="9124576" y="4405546"/>
              <a:ext cx="845303" cy="574215"/>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1" idx="0"/>
              <a:endCxn id="34" idx="2"/>
            </p:cNvCxnSpPr>
            <p:nvPr/>
          </p:nvCxnSpPr>
          <p:spPr>
            <a:xfrm flipV="1">
              <a:off x="7794629" y="3535069"/>
              <a:ext cx="1056771" cy="556279"/>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9" idx="0"/>
              <a:endCxn id="32" idx="2"/>
            </p:cNvCxnSpPr>
            <p:nvPr/>
          </p:nvCxnSpPr>
          <p:spPr>
            <a:xfrm flipH="1" flipV="1">
              <a:off x="9969879" y="4405546"/>
              <a:ext cx="4364" cy="577042"/>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0" idx="0"/>
              <a:endCxn id="32" idx="2"/>
            </p:cNvCxnSpPr>
            <p:nvPr/>
          </p:nvCxnSpPr>
          <p:spPr>
            <a:xfrm flipH="1" flipV="1">
              <a:off x="9969879" y="4405546"/>
              <a:ext cx="854031" cy="574213"/>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2" idx="0"/>
              <a:endCxn id="34" idx="2"/>
            </p:cNvCxnSpPr>
            <p:nvPr/>
          </p:nvCxnSpPr>
          <p:spPr>
            <a:xfrm flipH="1" flipV="1">
              <a:off x="8851400" y="3535069"/>
              <a:ext cx="1118479" cy="564010"/>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26682" y="3745136"/>
              <a:ext cx="864339" cy="707886"/>
            </a:xfrm>
            <a:prstGeom prst="rect">
              <a:avLst/>
            </a:prstGeom>
            <a:noFill/>
          </p:spPr>
          <p:txBody>
            <a:bodyPr wrap="none" rtlCol="0">
              <a:spAutoFit/>
            </a:bodyPr>
            <a:lstStyle/>
            <a:p>
              <a:r>
                <a:rPr lang="en-US" sz="4000" dirty="0" smtClean="0">
                  <a:latin typeface="+mj-lt"/>
                  <a:ea typeface="+mn-ea"/>
                </a:rPr>
                <a:t>……</a:t>
              </a:r>
              <a:endParaRPr lang="en-US" sz="4000" dirty="0">
                <a:latin typeface="+mj-lt"/>
                <a:ea typeface="+mn-ea"/>
              </a:endParaRPr>
            </a:p>
          </p:txBody>
        </p:sp>
        <p:sp>
          <p:nvSpPr>
            <p:cNvPr id="47" name="TextBox 46"/>
            <p:cNvSpPr txBox="1"/>
            <p:nvPr/>
          </p:nvSpPr>
          <p:spPr>
            <a:xfrm>
              <a:off x="6530786" y="4904248"/>
              <a:ext cx="421910" cy="307777"/>
            </a:xfrm>
            <a:prstGeom prst="rect">
              <a:avLst/>
            </a:prstGeom>
            <a:noFill/>
          </p:spPr>
          <p:txBody>
            <a:bodyPr wrap="none" rtlCol="0">
              <a:spAutoFit/>
            </a:bodyPr>
            <a:lstStyle/>
            <a:p>
              <a:r>
                <a:rPr lang="en-US" sz="1400" dirty="0" smtClean="0">
                  <a:latin typeface="+mj-lt"/>
                  <a:ea typeface="+mn-ea"/>
                </a:rPr>
                <a:t>……</a:t>
              </a:r>
              <a:endParaRPr lang="en-US" sz="1400" dirty="0">
                <a:latin typeface="+mj-lt"/>
                <a:ea typeface="+mn-ea"/>
              </a:endParaRPr>
            </a:p>
          </p:txBody>
        </p:sp>
        <p:sp>
          <p:nvSpPr>
            <p:cNvPr id="49" name="TextBox 48"/>
            <p:cNvSpPr txBox="1"/>
            <p:nvPr/>
          </p:nvSpPr>
          <p:spPr>
            <a:xfrm>
              <a:off x="5881347" y="1780269"/>
              <a:ext cx="1087722" cy="442674"/>
            </a:xfrm>
            <a:prstGeom prst="roundRect">
              <a:avLst/>
            </a:prstGeom>
            <a:solidFill>
              <a:schemeClr val="accent6">
                <a:lumMod val="20000"/>
                <a:lumOff val="80000"/>
              </a:schemeClr>
            </a:solidFill>
            <a:ln w="38100">
              <a:solidFill>
                <a:schemeClr val="tx1"/>
              </a:solidFill>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2000" b="1" dirty="0" smtClean="0">
                  <a:solidFill>
                    <a:schemeClr val="tx1"/>
                  </a:solidFill>
                  <a:latin typeface="+mj-lt"/>
                </a:rPr>
                <a:t>Project</a:t>
              </a:r>
              <a:endParaRPr lang="en-US" sz="2000" b="1" dirty="0">
                <a:solidFill>
                  <a:schemeClr val="tx1"/>
                </a:solidFill>
                <a:latin typeface="+mj-lt"/>
              </a:endParaRPr>
            </a:p>
          </p:txBody>
        </p:sp>
        <p:cxnSp>
          <p:nvCxnSpPr>
            <p:cNvPr id="54" name="Straight Arrow Connector 53"/>
            <p:cNvCxnSpPr>
              <a:stCxn id="17" idx="0"/>
              <a:endCxn id="49" idx="2"/>
            </p:cNvCxnSpPr>
            <p:nvPr/>
          </p:nvCxnSpPr>
          <p:spPr>
            <a:xfrm flipV="1">
              <a:off x="4167510" y="2222943"/>
              <a:ext cx="2257698" cy="937555"/>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4" idx="0"/>
              <a:endCxn id="49" idx="2"/>
            </p:cNvCxnSpPr>
            <p:nvPr/>
          </p:nvCxnSpPr>
          <p:spPr>
            <a:xfrm flipH="1" flipV="1">
              <a:off x="6425208" y="2222943"/>
              <a:ext cx="2426192" cy="937555"/>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448216" y="2869002"/>
              <a:ext cx="480857" cy="306467"/>
            </a:xfrm>
            <a:prstGeom prst="roundRect">
              <a:avLst/>
            </a:prstGeom>
            <a:noFill/>
            <a:ln w="38100">
              <a:noFill/>
            </a:ln>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200" b="1" i="1" dirty="0" smtClean="0">
                  <a:solidFill>
                    <a:schemeClr val="tx1"/>
                  </a:solidFill>
                  <a:latin typeface="+mj-lt"/>
                </a:rPr>
                <a:t>Top</a:t>
              </a:r>
              <a:endParaRPr lang="en-US" sz="1200" b="1" i="1" dirty="0">
                <a:solidFill>
                  <a:schemeClr val="tx1"/>
                </a:solidFill>
                <a:latin typeface="+mj-lt"/>
              </a:endParaRPr>
            </a:p>
          </p:txBody>
        </p:sp>
        <p:sp>
          <p:nvSpPr>
            <p:cNvPr id="57" name="TextBox 56"/>
            <p:cNvSpPr txBox="1"/>
            <p:nvPr/>
          </p:nvSpPr>
          <p:spPr>
            <a:xfrm>
              <a:off x="1392830" y="3775655"/>
              <a:ext cx="801993" cy="306467"/>
            </a:xfrm>
            <a:prstGeom prst="roundRect">
              <a:avLst/>
            </a:prstGeom>
            <a:noFill/>
            <a:ln w="38100">
              <a:noFill/>
            </a:ln>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200" b="1" i="1" dirty="0" smtClean="0">
                  <a:solidFill>
                    <a:schemeClr val="tx1"/>
                  </a:solidFill>
                  <a:latin typeface="+mj-lt"/>
                </a:rPr>
                <a:t>Medium</a:t>
              </a:r>
              <a:endParaRPr lang="en-US" sz="1200" b="1" i="1" dirty="0">
                <a:solidFill>
                  <a:schemeClr val="tx1"/>
                </a:solidFill>
                <a:latin typeface="+mj-lt"/>
              </a:endParaRPr>
            </a:p>
          </p:txBody>
        </p:sp>
        <p:sp>
          <p:nvSpPr>
            <p:cNvPr id="58" name="TextBox 57"/>
            <p:cNvSpPr txBox="1"/>
            <p:nvPr/>
          </p:nvSpPr>
          <p:spPr>
            <a:xfrm>
              <a:off x="1423244" y="4677157"/>
              <a:ext cx="519322" cy="306467"/>
            </a:xfrm>
            <a:prstGeom prst="roundRect">
              <a:avLst/>
            </a:prstGeom>
            <a:noFill/>
            <a:ln w="38100">
              <a:noFill/>
            </a:ln>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200" b="1" i="1" dirty="0" smtClean="0">
                  <a:solidFill>
                    <a:schemeClr val="tx1"/>
                  </a:solidFill>
                  <a:latin typeface="+mj-lt"/>
                </a:rPr>
                <a:t>Fine</a:t>
              </a:r>
              <a:endParaRPr lang="en-US" sz="1200" b="1" i="1" dirty="0">
                <a:solidFill>
                  <a:schemeClr val="tx1"/>
                </a:solidFill>
                <a:latin typeface="+mj-lt"/>
              </a:endParaRPr>
            </a:p>
          </p:txBody>
        </p:sp>
        <p:sp>
          <p:nvSpPr>
            <p:cNvPr id="63" name="TextBox 62"/>
            <p:cNvSpPr txBox="1"/>
            <p:nvPr/>
          </p:nvSpPr>
          <p:spPr>
            <a:xfrm>
              <a:off x="10237421" y="3766592"/>
              <a:ext cx="864339" cy="707886"/>
            </a:xfrm>
            <a:prstGeom prst="rect">
              <a:avLst/>
            </a:prstGeom>
            <a:noFill/>
          </p:spPr>
          <p:txBody>
            <a:bodyPr wrap="none" rtlCol="0">
              <a:spAutoFit/>
            </a:bodyPr>
            <a:lstStyle/>
            <a:p>
              <a:r>
                <a:rPr lang="en-US" sz="4000" dirty="0" smtClean="0">
                  <a:latin typeface="+mj-lt"/>
                  <a:ea typeface="+mn-ea"/>
                </a:rPr>
                <a:t>……</a:t>
              </a:r>
              <a:endParaRPr lang="en-US" sz="4000" dirty="0">
                <a:latin typeface="+mj-lt"/>
                <a:ea typeface="+mn-ea"/>
              </a:endParaRPr>
            </a:p>
          </p:txBody>
        </p:sp>
        <p:sp>
          <p:nvSpPr>
            <p:cNvPr id="64" name="TextBox 63"/>
            <p:cNvSpPr txBox="1"/>
            <p:nvPr/>
          </p:nvSpPr>
          <p:spPr>
            <a:xfrm>
              <a:off x="11141912" y="4910345"/>
              <a:ext cx="421910" cy="307777"/>
            </a:xfrm>
            <a:prstGeom prst="rect">
              <a:avLst/>
            </a:prstGeom>
            <a:noFill/>
          </p:spPr>
          <p:txBody>
            <a:bodyPr wrap="none" rtlCol="0">
              <a:spAutoFit/>
            </a:bodyPr>
            <a:lstStyle/>
            <a:p>
              <a:r>
                <a:rPr lang="en-US" sz="1400" dirty="0" smtClean="0">
                  <a:latin typeface="+mj-lt"/>
                  <a:ea typeface="+mn-ea"/>
                </a:rPr>
                <a:t>……</a:t>
              </a:r>
              <a:endParaRPr lang="en-US" sz="1400" dirty="0">
                <a:latin typeface="+mj-lt"/>
                <a:ea typeface="+mn-ea"/>
              </a:endParaRPr>
            </a:p>
          </p:txBody>
        </p:sp>
      </p:grpSp>
      <p:cxnSp>
        <p:nvCxnSpPr>
          <p:cNvPr id="67" name="Elbow Connector 66"/>
          <p:cNvCxnSpPr>
            <a:stCxn id="13" idx="1"/>
            <a:endCxn id="5" idx="1"/>
          </p:cNvCxnSpPr>
          <p:nvPr/>
        </p:nvCxnSpPr>
        <p:spPr>
          <a:xfrm rot="10800000" flipH="1" flipV="1">
            <a:off x="1413669" y="3819475"/>
            <a:ext cx="6894" cy="3756118"/>
          </a:xfrm>
          <a:prstGeom prst="bentConnector3">
            <a:avLst>
              <a:gd name="adj1" fmla="val -3315927"/>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9" name="Elbow Connector 68"/>
          <p:cNvCxnSpPr>
            <a:stCxn id="11" idx="3"/>
            <a:endCxn id="3" idx="3"/>
          </p:cNvCxnSpPr>
          <p:nvPr/>
        </p:nvCxnSpPr>
        <p:spPr>
          <a:xfrm>
            <a:off x="11959939" y="5651154"/>
            <a:ext cx="6894" cy="1924439"/>
          </a:xfrm>
          <a:prstGeom prst="bentConnector3">
            <a:avLst>
              <a:gd name="adj1" fmla="val 3415927"/>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2" name="Elbow Connector 71"/>
          <p:cNvCxnSpPr>
            <a:stCxn id="12" idx="3"/>
            <a:endCxn id="4" idx="2"/>
          </p:cNvCxnSpPr>
          <p:nvPr/>
        </p:nvCxnSpPr>
        <p:spPr>
          <a:xfrm flipH="1">
            <a:off x="6778012" y="4741179"/>
            <a:ext cx="5181927" cy="4206014"/>
          </a:xfrm>
          <a:prstGeom prst="bentConnector4">
            <a:avLst>
              <a:gd name="adj1" fmla="val -8906"/>
              <a:gd name="adj2" fmla="val 105435"/>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9" name="TextBox 78"/>
          <p:cNvSpPr txBox="1"/>
          <p:nvPr/>
        </p:nvSpPr>
        <p:spPr>
          <a:xfrm>
            <a:off x="7211053" y="2254103"/>
            <a:ext cx="5282998" cy="646986"/>
          </a:xfrm>
          <a:prstGeom prst="roundRect">
            <a:avLst/>
          </a:prstGeom>
          <a:noFill/>
          <a:ln w="38100">
            <a:noFill/>
          </a:ln>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600" b="1" dirty="0" smtClean="0">
                <a:solidFill>
                  <a:schemeClr val="tx1"/>
                </a:solidFill>
                <a:latin typeface="+mj-lt"/>
              </a:rPr>
              <a:t>Part of </a:t>
            </a:r>
            <a:r>
              <a:rPr lang="en-US" sz="1600" b="1" dirty="0">
                <a:solidFill>
                  <a:schemeClr val="tx1"/>
                </a:solidFill>
                <a:latin typeface="+mj-lt"/>
              </a:rPr>
              <a:t>a</a:t>
            </a:r>
            <a:r>
              <a:rPr lang="en-US" sz="1600" b="1" dirty="0" smtClean="0">
                <a:solidFill>
                  <a:schemeClr val="tx1"/>
                </a:solidFill>
                <a:latin typeface="+mj-lt"/>
              </a:rPr>
              <a:t>n approximate multi-level knowledge graph</a:t>
            </a:r>
          </a:p>
          <a:p>
            <a:pPr algn="ctr"/>
            <a:r>
              <a:rPr lang="en-US" sz="1600" b="1" dirty="0">
                <a:solidFill>
                  <a:schemeClr val="tx1"/>
                </a:solidFill>
                <a:latin typeface="+mj-lt"/>
              </a:rPr>
              <a:t>o</a:t>
            </a:r>
            <a:r>
              <a:rPr lang="en-US" sz="1600" b="1" dirty="0" smtClean="0">
                <a:solidFill>
                  <a:schemeClr val="tx1"/>
                </a:solidFill>
                <a:latin typeface="+mj-lt"/>
              </a:rPr>
              <a:t>f an energy-plus home </a:t>
            </a:r>
            <a:r>
              <a:rPr lang="en-US" sz="1600" b="1" dirty="0">
                <a:solidFill>
                  <a:schemeClr val="tx1"/>
                </a:solidFill>
                <a:latin typeface="+mj-lt"/>
              </a:rPr>
              <a:t>d</a:t>
            </a:r>
            <a:r>
              <a:rPr lang="en-US" sz="1600" b="1" dirty="0" smtClean="0">
                <a:solidFill>
                  <a:schemeClr val="tx1"/>
                </a:solidFill>
                <a:latin typeface="+mj-lt"/>
              </a:rPr>
              <a:t>esign project</a:t>
            </a:r>
            <a:endParaRPr lang="en-US" sz="1600" b="1" dirty="0">
              <a:solidFill>
                <a:schemeClr val="tx1"/>
              </a:solidFill>
              <a:latin typeface="+mj-lt"/>
            </a:endParaRPr>
          </a:p>
        </p:txBody>
      </p:sp>
      <p:sp>
        <p:nvSpPr>
          <p:cNvPr id="59" name="TextBox 58"/>
          <p:cNvSpPr txBox="1"/>
          <p:nvPr/>
        </p:nvSpPr>
        <p:spPr>
          <a:xfrm>
            <a:off x="1467518" y="9118752"/>
            <a:ext cx="4892365" cy="374571"/>
          </a:xfrm>
          <a:prstGeom prst="roundRect">
            <a:avLst/>
          </a:prstGeom>
          <a:noFill/>
          <a:ln w="38100">
            <a:noFill/>
          </a:ln>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600" dirty="0" smtClean="0">
                <a:solidFill>
                  <a:schemeClr val="tx1"/>
                </a:solidFill>
                <a:latin typeface="+mj-lt"/>
              </a:rPr>
              <a:t>Heat maps of task transitions (to be described later)</a:t>
            </a:r>
            <a:endParaRPr lang="en-US" sz="1600" dirty="0">
              <a:solidFill>
                <a:schemeClr val="tx1"/>
              </a:solidFill>
              <a:latin typeface="+mj-lt"/>
            </a:endParaRPr>
          </a:p>
        </p:txBody>
      </p:sp>
    </p:spTree>
    <p:extLst>
      <p:ext uri="{BB962C8B-B14F-4D97-AF65-F5344CB8AC3E}">
        <p14:creationId xmlns:p14="http://schemas.microsoft.com/office/powerpoint/2010/main" val="114417986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1008722" y="258147"/>
            <a:ext cx="11045767" cy="5921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VPA supports data collection and export</a:t>
            </a:r>
            <a:endParaRPr lang="en-US" sz="4000" b="1" dirty="0">
              <a:solidFill>
                <a:schemeClr val="tx1"/>
              </a:solidFill>
              <a:latin typeface="+mn-ea"/>
              <a:ea typeface="+mn-ea"/>
            </a:endParaRPr>
          </a:p>
        </p:txBody>
      </p:sp>
      <p:sp>
        <p:nvSpPr>
          <p:cNvPr id="97" name="TextBox 96"/>
          <p:cNvSpPr txBox="1"/>
          <p:nvPr/>
        </p:nvSpPr>
        <p:spPr>
          <a:xfrm>
            <a:off x="1517671" y="988454"/>
            <a:ext cx="10027868" cy="461665"/>
          </a:xfrm>
          <a:prstGeom prst="rect">
            <a:avLst/>
          </a:prstGeom>
          <a:noFill/>
        </p:spPr>
        <p:txBody>
          <a:bodyPr wrap="square" rtlCol="0">
            <a:spAutoFit/>
          </a:bodyPr>
          <a:lstStyle/>
          <a:p>
            <a:pPr algn="ctr"/>
            <a:r>
              <a:rPr lang="en-US" sz="2400" dirty="0" smtClean="0">
                <a:latin typeface="+mj-lt"/>
              </a:rPr>
              <a:t>Mined results can be collected and exported for further analyses.</a:t>
            </a:r>
            <a:endParaRPr lang="en-US" sz="2400" dirty="0">
              <a:latin typeface="+mj-lt"/>
            </a:endParaRPr>
          </a:p>
        </p:txBody>
      </p:sp>
      <p:graphicFrame>
        <p:nvGraphicFramePr>
          <p:cNvPr id="98" name="Chart 97"/>
          <p:cNvGraphicFramePr>
            <a:graphicFrameLocks/>
          </p:cNvGraphicFramePr>
          <p:nvPr>
            <p:extLst>
              <p:ext uri="{D42A27DB-BD31-4B8C-83A1-F6EECF244321}">
                <p14:modId xmlns:p14="http://schemas.microsoft.com/office/powerpoint/2010/main" val="779558252"/>
              </p:ext>
            </p:extLst>
          </p:nvPr>
        </p:nvGraphicFramePr>
        <p:xfrm>
          <a:off x="746166" y="5497845"/>
          <a:ext cx="4673600" cy="3657600"/>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5171" y="5497846"/>
            <a:ext cx="3968728" cy="365760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170" y="1670582"/>
            <a:ext cx="3968729" cy="3657600"/>
          </a:xfrm>
          <a:prstGeom prst="rect">
            <a:avLst/>
          </a:prstGeom>
          <a:effectLst>
            <a:outerShdw blurRad="50800" dist="38100" dir="2700000" algn="tl" rotWithShape="0">
              <a:prstClr val="black">
                <a:alpha val="40000"/>
              </a:prstClr>
            </a:outerShdw>
          </a:effectLst>
        </p:spPr>
      </p:pic>
      <p:graphicFrame>
        <p:nvGraphicFramePr>
          <p:cNvPr id="7" name="Chart 6"/>
          <p:cNvGraphicFramePr>
            <a:graphicFrameLocks/>
          </p:cNvGraphicFramePr>
          <p:nvPr>
            <p:extLst>
              <p:ext uri="{D42A27DB-BD31-4B8C-83A1-F6EECF244321}">
                <p14:modId xmlns:p14="http://schemas.microsoft.com/office/powerpoint/2010/main" val="3365667526"/>
              </p:ext>
            </p:extLst>
          </p:nvPr>
        </p:nvGraphicFramePr>
        <p:xfrm>
          <a:off x="746166" y="1677184"/>
          <a:ext cx="4673600" cy="3657600"/>
        </p:xfrm>
        <a:graphic>
          <a:graphicData uri="http://schemas.openxmlformats.org/drawingml/2006/chart">
            <c:chart xmlns:c="http://schemas.openxmlformats.org/drawingml/2006/chart" xmlns:r="http://schemas.openxmlformats.org/officeDocument/2006/relationships" r:id="rId5"/>
          </a:graphicData>
        </a:graphic>
      </p:graphicFrame>
      <p:sp>
        <p:nvSpPr>
          <p:cNvPr id="8" name="TextBox 7"/>
          <p:cNvSpPr txBox="1"/>
          <p:nvPr/>
        </p:nvSpPr>
        <p:spPr>
          <a:xfrm>
            <a:off x="9802448" y="1677184"/>
            <a:ext cx="2429841" cy="2246769"/>
          </a:xfrm>
          <a:prstGeom prst="rect">
            <a:avLst/>
          </a:prstGeom>
          <a:noFill/>
        </p:spPr>
        <p:txBody>
          <a:bodyPr wrap="square" rtlCol="0">
            <a:spAutoFit/>
          </a:bodyPr>
          <a:lstStyle/>
          <a:p>
            <a:r>
              <a:rPr lang="en-US" sz="2000" dirty="0" smtClean="0">
                <a:latin typeface="+mj-lt"/>
              </a:rPr>
              <a:t>The change of the average activeness of</a:t>
            </a:r>
            <a:r>
              <a:rPr lang="en-US" sz="2000" dirty="0">
                <a:latin typeface="+mj-lt"/>
              </a:rPr>
              <a:t> </a:t>
            </a:r>
            <a:r>
              <a:rPr lang="en-US" sz="2000" dirty="0" smtClean="0">
                <a:latin typeface="+mj-lt"/>
              </a:rPr>
              <a:t>five classes of students over time</a:t>
            </a:r>
          </a:p>
          <a:p>
            <a:endParaRPr lang="en-US" sz="2000" dirty="0">
              <a:latin typeface="+mj-lt"/>
            </a:endParaRPr>
          </a:p>
          <a:p>
            <a:r>
              <a:rPr lang="en-US" sz="2000" dirty="0" smtClean="0">
                <a:latin typeface="+mj-lt"/>
              </a:rPr>
              <a:t>(a total of 110 students)</a:t>
            </a:r>
            <a:endParaRPr lang="en-US" sz="2000" dirty="0">
              <a:latin typeface="+mj-lt"/>
            </a:endParaRPr>
          </a:p>
        </p:txBody>
      </p:sp>
      <p:sp>
        <p:nvSpPr>
          <p:cNvPr id="9" name="TextBox 8"/>
          <p:cNvSpPr txBox="1"/>
          <p:nvPr/>
        </p:nvSpPr>
        <p:spPr>
          <a:xfrm>
            <a:off x="9751649" y="5497846"/>
            <a:ext cx="2429840" cy="3170099"/>
          </a:xfrm>
          <a:prstGeom prst="rect">
            <a:avLst/>
          </a:prstGeom>
          <a:noFill/>
        </p:spPr>
        <p:txBody>
          <a:bodyPr wrap="square" rtlCol="0">
            <a:spAutoFit/>
          </a:bodyPr>
          <a:lstStyle/>
          <a:p>
            <a:r>
              <a:rPr lang="en-US" sz="2000" dirty="0" smtClean="0">
                <a:latin typeface="+mj-lt"/>
              </a:rPr>
              <a:t>The change of average activeness of</a:t>
            </a:r>
            <a:r>
              <a:rPr lang="en-US" sz="2000" dirty="0">
                <a:latin typeface="+mj-lt"/>
              </a:rPr>
              <a:t> </a:t>
            </a:r>
            <a:r>
              <a:rPr lang="en-US" sz="2000" dirty="0" smtClean="0">
                <a:latin typeface="+mj-lt"/>
              </a:rPr>
              <a:t>five classes</a:t>
            </a:r>
            <a:r>
              <a:rPr lang="en-US" sz="2000" dirty="0">
                <a:latin typeface="+mj-lt"/>
              </a:rPr>
              <a:t> </a:t>
            </a:r>
            <a:r>
              <a:rPr lang="en-US" sz="2000" dirty="0" smtClean="0">
                <a:latin typeface="+mj-lt"/>
              </a:rPr>
              <a:t>of students after</a:t>
            </a:r>
          </a:p>
          <a:p>
            <a:r>
              <a:rPr lang="en-US" sz="2000" dirty="0">
                <a:latin typeface="+mj-lt"/>
              </a:rPr>
              <a:t>f</a:t>
            </a:r>
            <a:r>
              <a:rPr lang="en-US" sz="2000" dirty="0" smtClean="0">
                <a:latin typeface="+mj-lt"/>
              </a:rPr>
              <a:t>iltering out 3D rotation and note taking, showing a gradual decrease over the course of two weeks.</a:t>
            </a:r>
          </a:p>
        </p:txBody>
      </p:sp>
      <p:sp>
        <p:nvSpPr>
          <p:cNvPr id="10" name="TextBox 9"/>
          <p:cNvSpPr txBox="1"/>
          <p:nvPr/>
        </p:nvSpPr>
        <p:spPr>
          <a:xfrm>
            <a:off x="2618099" y="9320546"/>
            <a:ext cx="665821" cy="340519"/>
          </a:xfrm>
          <a:prstGeom prst="roundRect">
            <a:avLst/>
          </a:prstGeom>
          <a:noFill/>
          <a:ln w="38100">
            <a:noFill/>
          </a:ln>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400" b="1" dirty="0" smtClean="0">
                <a:solidFill>
                  <a:schemeClr val="tx1"/>
                </a:solidFill>
                <a:latin typeface="+mj-ea"/>
                <a:ea typeface="+mj-ea"/>
              </a:rPr>
              <a:t>Excel</a:t>
            </a:r>
            <a:endParaRPr lang="en-US" sz="1400" b="1" dirty="0">
              <a:solidFill>
                <a:schemeClr val="tx1"/>
              </a:solidFill>
              <a:latin typeface="+mj-ea"/>
              <a:ea typeface="+mj-ea"/>
            </a:endParaRPr>
          </a:p>
        </p:txBody>
      </p:sp>
      <p:sp>
        <p:nvSpPr>
          <p:cNvPr id="11" name="TextBox 10"/>
          <p:cNvSpPr txBox="1"/>
          <p:nvPr/>
        </p:nvSpPr>
        <p:spPr>
          <a:xfrm>
            <a:off x="7038403" y="9307846"/>
            <a:ext cx="871136" cy="340519"/>
          </a:xfrm>
          <a:prstGeom prst="roundRect">
            <a:avLst/>
          </a:prstGeom>
          <a:noFill/>
          <a:ln w="38100">
            <a:noFill/>
          </a:ln>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400" b="1" dirty="0" smtClean="0">
                <a:solidFill>
                  <a:schemeClr val="tx1"/>
                </a:solidFill>
                <a:latin typeface="+mj-ea"/>
                <a:ea typeface="+mj-ea"/>
              </a:rPr>
              <a:t>RStudio</a:t>
            </a:r>
            <a:endParaRPr lang="en-US" sz="1400" b="1" dirty="0">
              <a:solidFill>
                <a:schemeClr val="tx1"/>
              </a:solidFill>
              <a:latin typeface="+mj-ea"/>
              <a:ea typeface="+mj-ea"/>
            </a:endParaRPr>
          </a:p>
        </p:txBody>
      </p:sp>
    </p:spTree>
    <p:extLst>
      <p:ext uri="{BB962C8B-B14F-4D97-AF65-F5344CB8AC3E}">
        <p14:creationId xmlns:p14="http://schemas.microsoft.com/office/powerpoint/2010/main" val="2332790948"/>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11285" y="215254"/>
            <a:ext cx="12533447" cy="6018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lt"/>
              </a:rPr>
              <a:t>VPA tool: Time correlation functions</a:t>
            </a:r>
            <a:endParaRPr lang="en-US" sz="4000" b="1" dirty="0">
              <a:solidFill>
                <a:schemeClr val="tx1"/>
              </a:solidFill>
              <a:latin typeface="+mn-lt"/>
            </a:endParaRPr>
          </a:p>
        </p:txBody>
      </p:sp>
      <p:sp>
        <p:nvSpPr>
          <p:cNvPr id="8" name="TextBox 7"/>
          <p:cNvSpPr txBox="1"/>
          <p:nvPr/>
        </p:nvSpPr>
        <p:spPr>
          <a:xfrm>
            <a:off x="1204838" y="1023820"/>
            <a:ext cx="10972919" cy="2123658"/>
          </a:xfrm>
          <a:prstGeom prst="rect">
            <a:avLst/>
          </a:prstGeom>
          <a:noFill/>
        </p:spPr>
        <p:txBody>
          <a:bodyPr wrap="square" rtlCol="0">
            <a:spAutoFit/>
          </a:bodyPr>
          <a:lstStyle/>
          <a:p>
            <a:r>
              <a:rPr lang="en-US" sz="2800" dirty="0" smtClean="0">
                <a:latin typeface="+mj-ea"/>
                <a:ea typeface="+mj-ea"/>
              </a:rPr>
              <a:t>Correlograms show repeating patterns of behavior: </a:t>
            </a:r>
            <a:r>
              <a:rPr lang="en-US" sz="2800" dirty="0">
                <a:latin typeface="+mj-ea"/>
                <a:ea typeface="+mj-ea"/>
              </a:rPr>
              <a:t>A</a:t>
            </a:r>
            <a:r>
              <a:rPr lang="en-US" sz="2800" dirty="0" smtClean="0">
                <a:latin typeface="+mj-ea"/>
                <a:ea typeface="+mj-ea"/>
              </a:rPr>
              <a:t>fter how long, on average, do students repeat certain types of actions (an indicator of possible design iteration)?</a:t>
            </a:r>
          </a:p>
          <a:p>
            <a:endParaRPr lang="en-US" sz="2800" dirty="0">
              <a:latin typeface="+mj-ea"/>
              <a:ea typeface="+mj-ea"/>
            </a:endParaRPr>
          </a:p>
          <a:p>
            <a:r>
              <a:rPr lang="en-US" sz="2000" dirty="0" smtClean="0">
                <a:latin typeface="+mj-ea"/>
                <a:ea typeface="+mj-ea"/>
              </a:rPr>
              <a:t>Construction (~200s), analysis (~450s)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300" y="4968707"/>
            <a:ext cx="10058400" cy="4558444"/>
          </a:xfrm>
          <a:prstGeom prst="rect">
            <a:avLst/>
          </a:prstGeom>
        </p:spPr>
      </p:pic>
      <p:sp>
        <p:nvSpPr>
          <p:cNvPr id="6" name="Down Arrow 5"/>
          <p:cNvSpPr/>
          <p:nvPr/>
        </p:nvSpPr>
        <p:spPr>
          <a:xfrm>
            <a:off x="3124200" y="4006011"/>
            <a:ext cx="197209" cy="1985195"/>
          </a:xfrm>
          <a:prstGeom prst="downArrow">
            <a:avLst/>
          </a:prstGeom>
          <a:solidFill>
            <a:srgbClr val="004C00"/>
          </a:solidFill>
          <a:ln w="12700" cap="flat">
            <a:solidFill>
              <a:schemeClr val="tx1">
                <a:lumMod val="65000"/>
                <a:lumOff val="35000"/>
              </a:schemeClr>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 name="Down Arrow 8"/>
          <p:cNvSpPr/>
          <p:nvPr/>
        </p:nvSpPr>
        <p:spPr>
          <a:xfrm>
            <a:off x="2275235" y="4006011"/>
            <a:ext cx="188343" cy="2232485"/>
          </a:xfrm>
          <a:prstGeom prst="downArrow">
            <a:avLst/>
          </a:prstGeom>
          <a:solidFill>
            <a:srgbClr val="C33500"/>
          </a:solidFill>
          <a:ln w="12700" cap="flat">
            <a:solidFill>
              <a:schemeClr val="tx1">
                <a:lumMod val="65000"/>
                <a:lumOff val="35000"/>
              </a:schemeClr>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 name="Down Arrow 9"/>
          <p:cNvSpPr/>
          <p:nvPr/>
        </p:nvSpPr>
        <p:spPr>
          <a:xfrm>
            <a:off x="4267938" y="4006011"/>
            <a:ext cx="182592" cy="2603421"/>
          </a:xfrm>
          <a:prstGeom prst="downArrow">
            <a:avLst/>
          </a:prstGeom>
          <a:solidFill>
            <a:srgbClr val="650065"/>
          </a:solidFill>
          <a:ln w="12700" cap="flat">
            <a:solidFill>
              <a:schemeClr val="tx1">
                <a:lumMod val="65000"/>
                <a:lumOff val="35000"/>
              </a:schemeClr>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Down Arrow 10"/>
          <p:cNvSpPr/>
          <p:nvPr/>
        </p:nvSpPr>
        <p:spPr>
          <a:xfrm>
            <a:off x="4774722" y="4006011"/>
            <a:ext cx="182592" cy="2603421"/>
          </a:xfrm>
          <a:prstGeom prst="downArrow">
            <a:avLst/>
          </a:prstGeom>
          <a:solidFill>
            <a:srgbClr val="5F005F"/>
          </a:solidFill>
          <a:ln w="12700" cap="flat">
            <a:solidFill>
              <a:schemeClr val="tx1">
                <a:lumMod val="65000"/>
                <a:lumOff val="35000"/>
              </a:schemeClr>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Down Arrow 11"/>
          <p:cNvSpPr/>
          <p:nvPr/>
        </p:nvSpPr>
        <p:spPr>
          <a:xfrm>
            <a:off x="2108282" y="4006011"/>
            <a:ext cx="171091" cy="2790327"/>
          </a:xfrm>
          <a:prstGeom prst="downArrow">
            <a:avLst/>
          </a:prstGeom>
          <a:solidFill>
            <a:srgbClr val="6F006F"/>
          </a:solidFill>
          <a:ln w="12700" cap="flat">
            <a:solidFill>
              <a:schemeClr val="tx1">
                <a:lumMod val="65000"/>
                <a:lumOff val="35000"/>
              </a:schemeClr>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Down Arrow 3"/>
          <p:cNvSpPr/>
          <p:nvPr/>
        </p:nvSpPr>
        <p:spPr>
          <a:xfrm>
            <a:off x="4674551" y="4006011"/>
            <a:ext cx="159993" cy="2714069"/>
          </a:xfrm>
          <a:prstGeom prst="downArrow">
            <a:avLst/>
          </a:prstGeom>
          <a:solidFill>
            <a:srgbClr val="004200"/>
          </a:solidFill>
          <a:ln w="12700" cap="flat">
            <a:solidFill>
              <a:schemeClr val="tx2">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14" name="Straight Arrow Connector 13"/>
          <p:cNvCxnSpPr/>
          <p:nvPr/>
        </p:nvCxnSpPr>
        <p:spPr>
          <a:xfrm>
            <a:off x="1384300" y="4006011"/>
            <a:ext cx="10058400"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aphicFrame>
        <p:nvGraphicFramePr>
          <p:cNvPr id="13" name="Object 12"/>
          <p:cNvGraphicFramePr>
            <a:graphicFrameLocks noChangeAspect="1"/>
          </p:cNvGraphicFramePr>
          <p:nvPr>
            <p:extLst>
              <p:ext uri="{D42A27DB-BD31-4B8C-83A1-F6EECF244321}">
                <p14:modId xmlns:p14="http://schemas.microsoft.com/office/powerpoint/2010/main" val="2965935067"/>
              </p:ext>
            </p:extLst>
          </p:nvPr>
        </p:nvGraphicFramePr>
        <p:xfrm>
          <a:off x="7491413" y="3241782"/>
          <a:ext cx="3679825" cy="669925"/>
        </p:xfrm>
        <a:graphic>
          <a:graphicData uri="http://schemas.openxmlformats.org/presentationml/2006/ole">
            <mc:AlternateContent xmlns:mc="http://schemas.openxmlformats.org/markup-compatibility/2006">
              <mc:Choice xmlns:v="urn:schemas-microsoft-com:vml" Requires="v">
                <p:oleObj spid="_x0000_s5152" name="Equation" r:id="rId4" imgW="1930320" imgH="330120" progId="Equation.3">
                  <p:embed/>
                </p:oleObj>
              </mc:Choice>
              <mc:Fallback>
                <p:oleObj name="Equation" r:id="rId4" imgW="1930320" imgH="330120" progId="Equation.3">
                  <p:embed/>
                  <p:pic>
                    <p:nvPicPr>
                      <p:cNvPr id="0" name=""/>
                      <p:cNvPicPr>
                        <a:picLocks noChangeAspect="1" noChangeArrowheads="1"/>
                      </p:cNvPicPr>
                      <p:nvPr/>
                    </p:nvPicPr>
                    <p:blipFill>
                      <a:blip r:embed="rId5"/>
                      <a:srcRect/>
                      <a:stretch>
                        <a:fillRect/>
                      </a:stretch>
                    </p:blipFill>
                    <p:spPr bwMode="auto">
                      <a:xfrm>
                        <a:off x="7491413" y="3241782"/>
                        <a:ext cx="3679825" cy="669925"/>
                      </a:xfrm>
                      <a:prstGeom prst="rect">
                        <a:avLst/>
                      </a:prstGeom>
                      <a:noFill/>
                    </p:spPr>
                  </p:pic>
                </p:oleObj>
              </mc:Fallback>
            </mc:AlternateContent>
          </a:graphicData>
        </a:graphic>
      </p:graphicFrame>
    </p:spTree>
    <p:extLst>
      <p:ext uri="{BB962C8B-B14F-4D97-AF65-F5344CB8AC3E}">
        <p14:creationId xmlns:p14="http://schemas.microsoft.com/office/powerpoint/2010/main" val="362782684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11285" y="215254"/>
            <a:ext cx="12533447" cy="6018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lt"/>
              </a:rPr>
              <a:t>VPA tool: Heat map of task transitions</a:t>
            </a:r>
            <a:endParaRPr lang="en-US" sz="4000" b="1" dirty="0">
              <a:solidFill>
                <a:schemeClr val="tx1"/>
              </a:solidFill>
              <a:latin typeface="+mn-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4" y="2365755"/>
            <a:ext cx="3530601" cy="3058731"/>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5198" y="2365753"/>
            <a:ext cx="3530601" cy="3058731"/>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024" y="5718555"/>
            <a:ext cx="3530601" cy="3058731"/>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5199" y="5718556"/>
            <a:ext cx="3530601" cy="3058731"/>
          </a:xfrm>
          <a:prstGeom prst="rect">
            <a:avLst/>
          </a:prstGeom>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849" y="2365754"/>
            <a:ext cx="3530601" cy="3058731"/>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849" y="5718556"/>
            <a:ext cx="3530601" cy="3058731"/>
          </a:xfrm>
          <a:prstGeom prst="rect">
            <a:avLst/>
          </a:prstGeom>
          <a:effectLst>
            <a:outerShdw blurRad="50800" dist="38100" dir="2700000" algn="tl" rotWithShape="0">
              <a:prstClr val="black">
                <a:alpha val="40000"/>
              </a:prstClr>
            </a:outerShdw>
          </a:effectLst>
        </p:spPr>
      </p:pic>
      <p:sp>
        <p:nvSpPr>
          <p:cNvPr id="19" name="TextBox 18"/>
          <p:cNvSpPr txBox="1"/>
          <p:nvPr/>
        </p:nvSpPr>
        <p:spPr>
          <a:xfrm>
            <a:off x="1895556" y="8914162"/>
            <a:ext cx="1561646" cy="338554"/>
          </a:xfrm>
          <a:prstGeom prst="rect">
            <a:avLst/>
          </a:prstGeom>
          <a:noFill/>
        </p:spPr>
        <p:txBody>
          <a:bodyPr wrap="none" rtlCol="0">
            <a:spAutoFit/>
          </a:bodyPr>
          <a:lstStyle/>
          <a:p>
            <a:r>
              <a:rPr lang="en-US" sz="1600" dirty="0" smtClean="0">
                <a:latin typeface="+mj-lt"/>
              </a:rPr>
              <a:t>Few transitions</a:t>
            </a:r>
            <a:endParaRPr lang="en-US" sz="1600" dirty="0">
              <a:latin typeface="+mj-lt"/>
            </a:endParaRPr>
          </a:p>
        </p:txBody>
      </p:sp>
      <p:sp>
        <p:nvSpPr>
          <p:cNvPr id="20" name="TextBox 19"/>
          <p:cNvSpPr txBox="1"/>
          <p:nvPr/>
        </p:nvSpPr>
        <p:spPr>
          <a:xfrm>
            <a:off x="5505531" y="8951024"/>
            <a:ext cx="2054665" cy="338554"/>
          </a:xfrm>
          <a:prstGeom prst="rect">
            <a:avLst/>
          </a:prstGeom>
          <a:noFill/>
        </p:spPr>
        <p:txBody>
          <a:bodyPr wrap="none" rtlCol="0">
            <a:spAutoFit/>
          </a:bodyPr>
          <a:lstStyle/>
          <a:p>
            <a:r>
              <a:rPr lang="en-US" sz="1600" dirty="0" smtClean="0">
                <a:latin typeface="+mj-lt"/>
              </a:rPr>
              <a:t>Localized transitions</a:t>
            </a:r>
            <a:endParaRPr lang="en-US" sz="1600" dirty="0">
              <a:latin typeface="+mj-lt"/>
            </a:endParaRPr>
          </a:p>
        </p:txBody>
      </p:sp>
      <p:sp>
        <p:nvSpPr>
          <p:cNvPr id="21" name="TextBox 20"/>
          <p:cNvSpPr txBox="1"/>
          <p:nvPr/>
        </p:nvSpPr>
        <p:spPr>
          <a:xfrm>
            <a:off x="9420305" y="8925624"/>
            <a:ext cx="1998817" cy="338554"/>
          </a:xfrm>
          <a:prstGeom prst="rect">
            <a:avLst/>
          </a:prstGeom>
          <a:noFill/>
        </p:spPr>
        <p:txBody>
          <a:bodyPr wrap="none" rtlCol="0">
            <a:spAutoFit/>
          </a:bodyPr>
          <a:lstStyle/>
          <a:p>
            <a:r>
              <a:rPr lang="en-US" sz="1600" dirty="0" smtClean="0">
                <a:latin typeface="+mj-lt"/>
              </a:rPr>
              <a:t>Frequent transitions</a:t>
            </a:r>
            <a:endParaRPr lang="en-US" sz="1600" dirty="0">
              <a:latin typeface="+mj-lt"/>
            </a:endParaRPr>
          </a:p>
        </p:txBody>
      </p:sp>
      <p:sp>
        <p:nvSpPr>
          <p:cNvPr id="22" name="TextBox 21"/>
          <p:cNvSpPr txBox="1"/>
          <p:nvPr/>
        </p:nvSpPr>
        <p:spPr>
          <a:xfrm>
            <a:off x="1204838" y="1087320"/>
            <a:ext cx="10972919" cy="954107"/>
          </a:xfrm>
          <a:prstGeom prst="rect">
            <a:avLst/>
          </a:prstGeom>
          <a:noFill/>
        </p:spPr>
        <p:txBody>
          <a:bodyPr wrap="square" rtlCol="0">
            <a:spAutoFit/>
          </a:bodyPr>
          <a:lstStyle/>
          <a:p>
            <a:r>
              <a:rPr lang="en-US" sz="2800" dirty="0" smtClean="0">
                <a:latin typeface="+mj-ea"/>
                <a:ea typeface="+mj-ea"/>
              </a:rPr>
              <a:t>Transitions from tasks to tasks may reflect how students use the CAD tool to solve </a:t>
            </a:r>
            <a:r>
              <a:rPr lang="en-US" sz="2800" dirty="0">
                <a:latin typeface="+mj-ea"/>
                <a:ea typeface="+mj-ea"/>
              </a:rPr>
              <a:t>a</a:t>
            </a:r>
            <a:r>
              <a:rPr lang="en-US" sz="2800" dirty="0" smtClean="0">
                <a:latin typeface="+mj-ea"/>
                <a:ea typeface="+mj-ea"/>
              </a:rPr>
              <a:t> design challenge.</a:t>
            </a:r>
          </a:p>
        </p:txBody>
      </p:sp>
      <p:sp>
        <p:nvSpPr>
          <p:cNvPr id="14" name="TextBox 13"/>
          <p:cNvSpPr txBox="1"/>
          <p:nvPr/>
        </p:nvSpPr>
        <p:spPr>
          <a:xfrm>
            <a:off x="882707" y="9319972"/>
            <a:ext cx="8728928" cy="374571"/>
          </a:xfrm>
          <a:prstGeom prst="roundRect">
            <a:avLst/>
          </a:prstGeom>
          <a:noFill/>
          <a:ln w="38100">
            <a:noFill/>
          </a:ln>
          <a:effectLst/>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en-US" sz="1600" dirty="0" smtClean="0">
                <a:solidFill>
                  <a:schemeClr val="tx1"/>
                </a:solidFill>
                <a:latin typeface="+mj-lt"/>
              </a:rPr>
              <a:t>* This kind of heat map is a visual representation of the adjacency matrix of </a:t>
            </a:r>
            <a:r>
              <a:rPr lang="en-US" sz="1600" dirty="0">
                <a:solidFill>
                  <a:schemeClr val="tx1"/>
                </a:solidFill>
                <a:latin typeface="+mj-lt"/>
              </a:rPr>
              <a:t>a</a:t>
            </a:r>
            <a:r>
              <a:rPr lang="en-US" sz="1600" dirty="0" smtClean="0">
                <a:solidFill>
                  <a:schemeClr val="tx1"/>
                </a:solidFill>
                <a:latin typeface="+mj-lt"/>
              </a:rPr>
              <a:t> design graph.</a:t>
            </a:r>
            <a:endParaRPr lang="en-US" sz="1600" dirty="0">
              <a:solidFill>
                <a:schemeClr val="tx1"/>
              </a:solidFill>
              <a:latin typeface="+mj-lt"/>
            </a:endParaRPr>
          </a:p>
        </p:txBody>
      </p:sp>
    </p:spTree>
    <p:extLst>
      <p:ext uri="{BB962C8B-B14F-4D97-AF65-F5344CB8AC3E}">
        <p14:creationId xmlns:p14="http://schemas.microsoft.com/office/powerpoint/2010/main" val="256269849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p:nvPr/>
        </p:nvPicPr>
        <p:blipFill>
          <a:blip r:embed="rId3" cstate="print">
            <a:extLst>
              <a:ext uri="{28A0092B-C50C-407E-A947-70E740481C1C}">
                <a14:useLocalDpi xmlns:a14="http://schemas.microsoft.com/office/drawing/2010/main" val="0"/>
              </a:ext>
            </a:extLst>
          </a:blip>
          <a:stretch>
            <a:fillRect/>
          </a:stretch>
        </p:blipFill>
        <p:spPr>
          <a:xfrm>
            <a:off x="4641733" y="3834926"/>
            <a:ext cx="3474315" cy="2139012"/>
          </a:xfrm>
          <a:prstGeom prst="rect">
            <a:avLst/>
          </a:prstGeom>
          <a:effectLst>
            <a:outerShdw blurRad="50800" dist="38100" dir="2700000" algn="tl" rotWithShape="0">
              <a:prstClr val="black">
                <a:alpha val="40000"/>
              </a:prstClr>
            </a:outerShdw>
          </a:effectLst>
        </p:spPr>
      </p:pic>
      <p:sp>
        <p:nvSpPr>
          <p:cNvPr id="51" name="TextBox 50"/>
          <p:cNvSpPr txBox="1"/>
          <p:nvPr/>
        </p:nvSpPr>
        <p:spPr>
          <a:xfrm>
            <a:off x="5486979" y="8833589"/>
            <a:ext cx="1783822" cy="338554"/>
          </a:xfrm>
          <a:prstGeom prst="rect">
            <a:avLst/>
          </a:prstGeom>
          <a:noFill/>
        </p:spPr>
        <p:txBody>
          <a:bodyPr wrap="none" rtlCol="0">
            <a:spAutoFit/>
          </a:bodyPr>
          <a:lstStyle/>
          <a:p>
            <a:r>
              <a:rPr lang="en-US" sz="1600" dirty="0" smtClean="0">
                <a:latin typeface="+mj-lt"/>
              </a:rPr>
              <a:t>Pattern C: Decay</a:t>
            </a:r>
            <a:endParaRPr lang="en-US" sz="1600" dirty="0">
              <a:latin typeface="+mj-lt"/>
            </a:endParaRPr>
          </a:p>
        </p:txBody>
      </p:sp>
      <p:sp>
        <p:nvSpPr>
          <p:cNvPr id="52" name="Title 1"/>
          <p:cNvSpPr txBox="1">
            <a:spLocks/>
          </p:cNvSpPr>
          <p:nvPr/>
        </p:nvSpPr>
        <p:spPr>
          <a:xfrm>
            <a:off x="1008722" y="258147"/>
            <a:ext cx="11045767" cy="5921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VPA tool: Response </a:t>
            </a:r>
            <a:r>
              <a:rPr lang="en-US" sz="4000" b="1" dirty="0">
                <a:solidFill>
                  <a:schemeClr val="tx1"/>
                </a:solidFill>
                <a:latin typeface="+mn-ea"/>
                <a:ea typeface="+mn-ea"/>
              </a:rPr>
              <a:t>f</a:t>
            </a:r>
            <a:r>
              <a:rPr lang="en-US" sz="4000" b="1" dirty="0" smtClean="0">
                <a:solidFill>
                  <a:schemeClr val="tx1"/>
                </a:solidFill>
                <a:latin typeface="+mn-ea"/>
                <a:ea typeface="+mn-ea"/>
              </a:rPr>
              <a:t>unctions</a:t>
            </a:r>
            <a:endParaRPr lang="en-US" sz="4000" b="1" dirty="0">
              <a:solidFill>
                <a:schemeClr val="tx1"/>
              </a:solidFill>
              <a:latin typeface="+mn-ea"/>
              <a:ea typeface="+mn-ea"/>
            </a:endParaRPr>
          </a:p>
        </p:txBody>
      </p:sp>
      <p:pic>
        <p:nvPicPr>
          <p:cNvPr id="53" name="Picture 52"/>
          <p:cNvPicPr/>
          <p:nvPr/>
        </p:nvPicPr>
        <p:blipFill>
          <a:blip r:embed="rId4" cstate="print">
            <a:extLst>
              <a:ext uri="{28A0092B-C50C-407E-A947-70E740481C1C}">
                <a14:useLocalDpi xmlns:a14="http://schemas.microsoft.com/office/drawing/2010/main" val="0"/>
              </a:ext>
            </a:extLst>
          </a:blip>
          <a:stretch>
            <a:fillRect/>
          </a:stretch>
        </p:blipFill>
        <p:spPr>
          <a:xfrm>
            <a:off x="804714" y="3834926"/>
            <a:ext cx="3097455" cy="2543129"/>
          </a:xfrm>
          <a:prstGeom prst="rect">
            <a:avLst/>
          </a:prstGeom>
        </p:spPr>
      </p:pic>
      <p:pic>
        <p:nvPicPr>
          <p:cNvPr id="54" name="Picture 53"/>
          <p:cNvPicPr/>
          <p:nvPr/>
        </p:nvPicPr>
        <p:blipFill>
          <a:blip r:embed="rId5">
            <a:extLst>
              <a:ext uri="{28A0092B-C50C-407E-A947-70E740481C1C}">
                <a14:useLocalDpi xmlns:a14="http://schemas.microsoft.com/office/drawing/2010/main" val="0"/>
              </a:ext>
            </a:extLst>
          </a:blip>
          <a:stretch>
            <a:fillRect/>
          </a:stretch>
        </p:blipFill>
        <p:spPr>
          <a:xfrm>
            <a:off x="4641733" y="6363521"/>
            <a:ext cx="3474315" cy="2080485"/>
          </a:xfrm>
          <a:prstGeom prst="rect">
            <a:avLst/>
          </a:prstGeom>
          <a:effectLst>
            <a:outerShdw blurRad="50800" dist="38100" dir="2700000" algn="tl" rotWithShape="0">
              <a:prstClr val="black">
                <a:alpha val="40000"/>
              </a:prstClr>
            </a:outerShdw>
          </a:effectLst>
        </p:spPr>
      </p:pic>
      <p:sp>
        <p:nvSpPr>
          <p:cNvPr id="55" name="TextBox 54"/>
          <p:cNvSpPr txBox="1"/>
          <p:nvPr/>
        </p:nvSpPr>
        <p:spPr>
          <a:xfrm>
            <a:off x="844819" y="1274166"/>
            <a:ext cx="11404690" cy="830997"/>
          </a:xfrm>
          <a:prstGeom prst="rect">
            <a:avLst/>
          </a:prstGeom>
          <a:noFill/>
        </p:spPr>
        <p:txBody>
          <a:bodyPr wrap="square" rtlCol="0">
            <a:spAutoFit/>
          </a:bodyPr>
          <a:lstStyle/>
          <a:p>
            <a:pPr algn="ctr"/>
            <a:r>
              <a:rPr lang="en-US" sz="2800" dirty="0" smtClean="0">
                <a:latin typeface="+mj-lt"/>
              </a:rPr>
              <a:t>How do students respond to an intervention? </a:t>
            </a:r>
          </a:p>
          <a:p>
            <a:pPr algn="ctr"/>
            <a:r>
              <a:rPr lang="en-US" sz="2000" dirty="0" smtClean="0">
                <a:latin typeface="+mj-lt"/>
              </a:rPr>
              <a:t>(An </a:t>
            </a:r>
            <a:r>
              <a:rPr lang="en-US" sz="2000" dirty="0">
                <a:latin typeface="+mj-lt"/>
              </a:rPr>
              <a:t>i</a:t>
            </a:r>
            <a:r>
              <a:rPr lang="en-US" sz="2000" dirty="0" smtClean="0">
                <a:latin typeface="+mj-lt"/>
              </a:rPr>
              <a:t>ntervention </a:t>
            </a:r>
            <a:r>
              <a:rPr lang="en-US" sz="2000" dirty="0">
                <a:latin typeface="+mj-lt"/>
              </a:rPr>
              <a:t>can be </a:t>
            </a:r>
            <a:r>
              <a:rPr lang="en-US" sz="2000" dirty="0" smtClean="0">
                <a:latin typeface="+mj-lt"/>
              </a:rPr>
              <a:t>computer-generated </a:t>
            </a:r>
            <a:r>
              <a:rPr lang="en-US" sz="2000" dirty="0">
                <a:latin typeface="+mj-lt"/>
              </a:rPr>
              <a:t>feedback, teacher instruction, or student discussion</a:t>
            </a:r>
            <a:r>
              <a:rPr lang="en-US" sz="2000" dirty="0" smtClean="0">
                <a:latin typeface="+mj-lt"/>
              </a:rPr>
              <a:t>.)</a:t>
            </a:r>
            <a:endParaRPr lang="en-US" sz="2000" dirty="0">
              <a:latin typeface="+mj-lt"/>
            </a:endParaRPr>
          </a:p>
        </p:txBody>
      </p:sp>
      <p:pic>
        <p:nvPicPr>
          <p:cNvPr id="56" name="Picture 55"/>
          <p:cNvPicPr/>
          <p:nvPr/>
        </p:nvPicPr>
        <p:blipFill>
          <a:blip r:embed="rId6" cstate="print">
            <a:extLst>
              <a:ext uri="{28A0092B-C50C-407E-A947-70E740481C1C}">
                <a14:useLocalDpi xmlns:a14="http://schemas.microsoft.com/office/drawing/2010/main" val="0"/>
              </a:ext>
            </a:extLst>
          </a:blip>
          <a:stretch>
            <a:fillRect/>
          </a:stretch>
        </p:blipFill>
        <p:spPr>
          <a:xfrm>
            <a:off x="8396446" y="3834926"/>
            <a:ext cx="3454036" cy="2139012"/>
          </a:xfrm>
          <a:prstGeom prst="rect">
            <a:avLst/>
          </a:prstGeom>
          <a:effectLst>
            <a:outerShdw blurRad="50800" dist="38100" dir="2700000" algn="tl" rotWithShape="0">
              <a:prstClr val="black">
                <a:alpha val="40000"/>
              </a:prstClr>
            </a:outerShdw>
          </a:effectLst>
        </p:spPr>
      </p:pic>
      <p:pic>
        <p:nvPicPr>
          <p:cNvPr id="57" name="Picture 56"/>
          <p:cNvPicPr/>
          <p:nvPr/>
        </p:nvPicPr>
        <p:blipFill>
          <a:blip r:embed="rId7" cstate="print">
            <a:extLst>
              <a:ext uri="{28A0092B-C50C-407E-A947-70E740481C1C}">
                <a14:useLocalDpi xmlns:a14="http://schemas.microsoft.com/office/drawing/2010/main" val="0"/>
              </a:ext>
            </a:extLst>
          </a:blip>
          <a:stretch>
            <a:fillRect/>
          </a:stretch>
        </p:blipFill>
        <p:spPr>
          <a:xfrm>
            <a:off x="8396446" y="6363521"/>
            <a:ext cx="3454036" cy="2080487"/>
          </a:xfrm>
          <a:prstGeom prst="rect">
            <a:avLst/>
          </a:prstGeom>
          <a:effectLst>
            <a:outerShdw blurRad="50800" dist="38100" dir="2700000" algn="tl" rotWithShape="0">
              <a:prstClr val="black">
                <a:alpha val="40000"/>
              </a:prstClr>
            </a:outerShdw>
          </a:effectLst>
        </p:spPr>
      </p:pic>
      <p:sp>
        <p:nvSpPr>
          <p:cNvPr id="58" name="TextBox 57"/>
          <p:cNvSpPr txBox="1"/>
          <p:nvPr/>
        </p:nvSpPr>
        <p:spPr>
          <a:xfrm>
            <a:off x="9057627" y="8833589"/>
            <a:ext cx="2131674" cy="338554"/>
          </a:xfrm>
          <a:prstGeom prst="rect">
            <a:avLst/>
          </a:prstGeom>
          <a:noFill/>
        </p:spPr>
        <p:txBody>
          <a:bodyPr wrap="none" rtlCol="0">
            <a:spAutoFit/>
          </a:bodyPr>
          <a:lstStyle/>
          <a:p>
            <a:r>
              <a:rPr lang="en-US" sz="1600" dirty="0" smtClean="0">
                <a:latin typeface="+mj-lt"/>
              </a:rPr>
              <a:t>Pattern D: Persistent</a:t>
            </a:r>
            <a:endParaRPr lang="en-US" sz="1600" dirty="0">
              <a:latin typeface="+mj-lt"/>
            </a:endParaRPr>
          </a:p>
        </p:txBody>
      </p:sp>
      <p:pic>
        <p:nvPicPr>
          <p:cNvPr id="59" name="Picture 58"/>
          <p:cNvPicPr/>
          <p:nvPr/>
        </p:nvPicPr>
        <p:blipFill>
          <a:blip r:embed="rId8">
            <a:extLst>
              <a:ext uri="{28A0092B-C50C-407E-A947-70E740481C1C}">
                <a14:useLocalDpi xmlns:a14="http://schemas.microsoft.com/office/drawing/2010/main" val="0"/>
              </a:ext>
            </a:extLst>
          </a:blip>
          <a:stretch>
            <a:fillRect/>
          </a:stretch>
        </p:blipFill>
        <p:spPr>
          <a:xfrm>
            <a:off x="804715" y="6688997"/>
            <a:ext cx="3097454" cy="1726946"/>
          </a:xfrm>
          <a:prstGeom prst="rect">
            <a:avLst/>
          </a:prstGeom>
        </p:spPr>
      </p:pic>
      <p:sp>
        <p:nvSpPr>
          <p:cNvPr id="60" name="TextBox 59"/>
          <p:cNvSpPr txBox="1"/>
          <p:nvPr/>
        </p:nvSpPr>
        <p:spPr>
          <a:xfrm>
            <a:off x="568415" y="8694603"/>
            <a:ext cx="3570051" cy="584775"/>
          </a:xfrm>
          <a:prstGeom prst="rect">
            <a:avLst/>
          </a:prstGeom>
          <a:noFill/>
        </p:spPr>
        <p:txBody>
          <a:bodyPr wrap="square" rtlCol="0">
            <a:spAutoFit/>
          </a:bodyPr>
          <a:lstStyle/>
          <a:p>
            <a:pPr algn="ctr"/>
            <a:r>
              <a:rPr lang="en-US" sz="1600" dirty="0" smtClean="0">
                <a:latin typeface="+mj-ea"/>
                <a:ea typeface="+mj-ea"/>
              </a:rPr>
              <a:t>The distribution of response patterns of 65 students</a:t>
            </a:r>
            <a:endParaRPr lang="en-US" sz="1600" dirty="0">
              <a:latin typeface="+mj-ea"/>
              <a:ea typeface="+mj-ea"/>
            </a:endParaRPr>
          </a:p>
        </p:txBody>
      </p:sp>
      <p:sp>
        <p:nvSpPr>
          <p:cNvPr id="2" name="Rectangle 2"/>
          <p:cNvSpPr>
            <a:spLocks noChangeArrowheads="1"/>
          </p:cNvSpPr>
          <p:nvPr/>
        </p:nvSpPr>
        <p:spPr bwMode="auto">
          <a:xfrm>
            <a:off x="1308100" y="871220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574182440"/>
              </p:ext>
            </p:extLst>
          </p:nvPr>
        </p:nvGraphicFramePr>
        <p:xfrm>
          <a:off x="5057775" y="2309813"/>
          <a:ext cx="2978150" cy="669925"/>
        </p:xfrm>
        <a:graphic>
          <a:graphicData uri="http://schemas.openxmlformats.org/presentationml/2006/ole">
            <mc:AlternateContent xmlns:mc="http://schemas.openxmlformats.org/markup-compatibility/2006">
              <mc:Choice xmlns:v="urn:schemas-microsoft-com:vml" Requires="v">
                <p:oleObj spid="_x0000_s4725" name="Equation" r:id="rId9" imgW="1562040" imgH="330120" progId="Equation.3">
                  <p:embed/>
                </p:oleObj>
              </mc:Choice>
              <mc:Fallback>
                <p:oleObj name="Equation" r:id="rId9" imgW="1562040" imgH="330120" progId="Equation.3">
                  <p:embed/>
                  <p:pic>
                    <p:nvPicPr>
                      <p:cNvPr id="0" name="Object 1"/>
                      <p:cNvPicPr>
                        <a:picLocks noChangeAspect="1" noChangeArrowheads="1"/>
                      </p:cNvPicPr>
                      <p:nvPr/>
                    </p:nvPicPr>
                    <p:blipFill>
                      <a:blip r:embed="rId10"/>
                      <a:srcRect/>
                      <a:stretch>
                        <a:fillRect/>
                      </a:stretch>
                    </p:blipFill>
                    <p:spPr bwMode="auto">
                      <a:xfrm>
                        <a:off x="5057775" y="2309813"/>
                        <a:ext cx="2978150" cy="669925"/>
                      </a:xfrm>
                      <a:prstGeom prst="rect">
                        <a:avLst/>
                      </a:prstGeom>
                      <a:noFill/>
                    </p:spPr>
                  </p:pic>
                </p:oleObj>
              </mc:Fallback>
            </mc:AlternateContent>
          </a:graphicData>
        </a:graphic>
      </p:graphicFrame>
    </p:spTree>
    <p:extLst>
      <p:ext uri="{BB962C8B-B14F-4D97-AF65-F5344CB8AC3E}">
        <p14:creationId xmlns:p14="http://schemas.microsoft.com/office/powerpoint/2010/main" val="243731673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440"/>
          <p:cNvSpPr>
            <a:spLocks noGrp="1"/>
          </p:cNvSpPr>
          <p:nvPr>
            <p:ph type="body" sz="quarter" idx="4294967295"/>
          </p:nvPr>
        </p:nvSpPr>
        <p:spPr>
          <a:xfrm>
            <a:off x="812800" y="308868"/>
            <a:ext cx="11760200" cy="850753"/>
          </a:xfrm>
          <a:prstGeom prst="rect">
            <a:avLst/>
          </a:prstGeom>
        </p:spPr>
        <p:txBody>
          <a:bodyPr/>
          <a:lstStyle/>
          <a:p>
            <a:pPr marL="317500" indent="0" algn="ctr" fontAlgn="auto">
              <a:spcAft>
                <a:spcPts val="0"/>
              </a:spcAft>
              <a:buNone/>
              <a:defRPr/>
            </a:pPr>
            <a:r>
              <a:rPr lang="en-US" sz="4000" b="1" dirty="0" smtClean="0">
                <a:latin typeface="+mn-ea"/>
                <a:ea typeface="+mn-ea"/>
              </a:rPr>
              <a:t>What problems are we trying to solve? </a:t>
            </a:r>
            <a:endParaRPr lang="en-US" sz="4000" b="1" dirty="0">
              <a:latin typeface="+mn-ea"/>
              <a:ea typeface="+mn-ea"/>
            </a:endParaRPr>
          </a:p>
        </p:txBody>
      </p:sp>
      <p:sp>
        <p:nvSpPr>
          <p:cNvPr id="5" name="TextBox 4"/>
          <p:cNvSpPr txBox="1"/>
          <p:nvPr/>
        </p:nvSpPr>
        <p:spPr>
          <a:xfrm>
            <a:off x="498529" y="1239423"/>
            <a:ext cx="12370920" cy="2800767"/>
          </a:xfrm>
          <a:prstGeom prst="rect">
            <a:avLst/>
          </a:prstGeom>
          <a:noFill/>
        </p:spPr>
        <p:txBody>
          <a:bodyPr wrap="square" rtlCol="0">
            <a:spAutoFit/>
          </a:bodyPr>
          <a:lstStyle/>
          <a:p>
            <a:r>
              <a:rPr lang="en-US" sz="2200" dirty="0">
                <a:latin typeface="+mj-lt"/>
                <a:ea typeface="+mn-ea"/>
              </a:rPr>
              <a:t>Engineering design is a </a:t>
            </a:r>
            <a:r>
              <a:rPr lang="en-US" sz="2200" dirty="0" smtClean="0">
                <a:latin typeface="+mj-lt"/>
                <a:ea typeface="+mn-ea"/>
              </a:rPr>
              <a:t>process. </a:t>
            </a:r>
            <a:r>
              <a:rPr lang="en-US" sz="2200" b="1" dirty="0" smtClean="0">
                <a:latin typeface="+mn-lt"/>
                <a:ea typeface="+mn-ea"/>
              </a:rPr>
              <a:t>Summative assessment based on analyzing final products is too little too late</a:t>
            </a:r>
            <a:r>
              <a:rPr lang="en-US" sz="2200" dirty="0" smtClean="0">
                <a:latin typeface="+mj-lt"/>
                <a:ea typeface="+mn-ea"/>
              </a:rPr>
              <a:t>. </a:t>
            </a:r>
            <a:r>
              <a:rPr lang="en-US" sz="2200" dirty="0" smtClean="0">
                <a:latin typeface="+mj-lt"/>
              </a:rPr>
              <a:t>We </a:t>
            </a:r>
            <a:r>
              <a:rPr lang="en-US" sz="2200" dirty="0">
                <a:latin typeface="+mj-lt"/>
              </a:rPr>
              <a:t>want to help students while they are on it</a:t>
            </a:r>
            <a:r>
              <a:rPr lang="en-US" sz="2200" dirty="0" smtClean="0">
                <a:latin typeface="+mj-lt"/>
              </a:rPr>
              <a:t>. Continuous formative feedback is a </a:t>
            </a:r>
            <a:r>
              <a:rPr lang="en-US" sz="2200" dirty="0">
                <a:latin typeface="+mj-lt"/>
              </a:rPr>
              <a:t>key. </a:t>
            </a:r>
            <a:r>
              <a:rPr lang="en-US" sz="2200" dirty="0" smtClean="0">
                <a:latin typeface="+mj-lt"/>
              </a:rPr>
              <a:t>But </a:t>
            </a:r>
            <a:r>
              <a:rPr lang="en-US" sz="2200" dirty="0">
                <a:latin typeface="+mj-lt"/>
              </a:rPr>
              <a:t>i</a:t>
            </a:r>
            <a:r>
              <a:rPr lang="en-US" sz="2200" dirty="0" smtClean="0">
                <a:latin typeface="+mj-lt"/>
              </a:rPr>
              <a:t>t is impossible for teachers to keep track of every move of every student. </a:t>
            </a:r>
          </a:p>
          <a:p>
            <a:endParaRPr lang="en-US" sz="2200" dirty="0">
              <a:latin typeface="+mj-lt"/>
            </a:endParaRPr>
          </a:p>
          <a:p>
            <a:r>
              <a:rPr lang="en-US" sz="2200" dirty="0" smtClean="0">
                <a:latin typeface="+mj-lt"/>
              </a:rPr>
              <a:t>Fair </a:t>
            </a:r>
            <a:r>
              <a:rPr lang="en-US" sz="2200" dirty="0">
                <a:latin typeface="+mj-lt"/>
              </a:rPr>
              <a:t>analysis of complex design </a:t>
            </a:r>
            <a:r>
              <a:rPr lang="en-US" sz="2200" dirty="0" smtClean="0">
                <a:latin typeface="+mj-lt"/>
              </a:rPr>
              <a:t>may also be </a:t>
            </a:r>
            <a:r>
              <a:rPr lang="en-US" sz="2200" dirty="0">
                <a:latin typeface="+mj-lt"/>
              </a:rPr>
              <a:t>too time-consuming as it needs to include </a:t>
            </a:r>
            <a:r>
              <a:rPr lang="en-US" sz="2200" dirty="0" smtClean="0">
                <a:latin typeface="+mj-lt"/>
              </a:rPr>
              <a:t>many fine-grained, domain-specific aspects. </a:t>
            </a:r>
          </a:p>
          <a:p>
            <a:endParaRPr lang="en-US" sz="2200" dirty="0">
              <a:latin typeface="+mj-lt"/>
            </a:endParaRPr>
          </a:p>
          <a:p>
            <a:r>
              <a:rPr lang="en-US" sz="2200" dirty="0" smtClean="0">
                <a:latin typeface="+mj-lt"/>
              </a:rPr>
              <a:t>Computers can do all these on human’s behalf!</a:t>
            </a:r>
            <a:endParaRPr lang="en-US" sz="2200" dirty="0">
              <a:latin typeface="+mj-lt"/>
            </a:endParaRPr>
          </a:p>
        </p:txBody>
      </p:sp>
      <p:grpSp>
        <p:nvGrpSpPr>
          <p:cNvPr id="2" name="Group 1"/>
          <p:cNvGrpSpPr/>
          <p:nvPr/>
        </p:nvGrpSpPr>
        <p:grpSpPr>
          <a:xfrm>
            <a:off x="1418584" y="4285018"/>
            <a:ext cx="9983308" cy="5125168"/>
            <a:chOff x="2443385" y="2674334"/>
            <a:chExt cx="8336697" cy="5469364"/>
          </a:xfrm>
        </p:grpSpPr>
        <p:sp>
          <p:nvSpPr>
            <p:cNvPr id="7" name="Rounded Rectangle 6"/>
            <p:cNvSpPr/>
            <p:nvPr/>
          </p:nvSpPr>
          <p:spPr>
            <a:xfrm>
              <a:off x="2443385" y="3527534"/>
              <a:ext cx="2446639" cy="2660821"/>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sp>
          <p:nvSpPr>
            <p:cNvPr id="10" name="Rounded Rectangle 9"/>
            <p:cNvSpPr/>
            <p:nvPr/>
          </p:nvSpPr>
          <p:spPr>
            <a:xfrm>
              <a:off x="5676740" y="4034163"/>
              <a:ext cx="1935892" cy="1668158"/>
            </a:xfrm>
            <a:prstGeom prst="roundRect">
              <a:avLst/>
            </a:prstGeom>
            <a:solidFill>
              <a:schemeClr val="accent6">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ea"/>
                  <a:ea typeface="+mj-ea"/>
                  <a:cs typeface="Times New Roman" panose="02020603050405020304" pitchFamily="18" charset="0"/>
                </a:rPr>
                <a:t>Construct &amp; Revise </a:t>
              </a:r>
            </a:p>
            <a:p>
              <a:pPr algn="ctr"/>
              <a:r>
                <a:rPr lang="en-US" sz="1200" dirty="0" smtClean="0">
                  <a:solidFill>
                    <a:schemeClr val="tx1"/>
                  </a:solidFill>
                  <a:latin typeface="+mj-ea"/>
                  <a:ea typeface="+mj-ea"/>
                  <a:cs typeface="Times New Roman" panose="02020603050405020304" pitchFamily="18" charset="0"/>
                </a:rPr>
                <a:t>Products</a:t>
              </a:r>
              <a:endParaRPr lang="en-US" sz="1200" dirty="0">
                <a:solidFill>
                  <a:schemeClr val="tx1"/>
                </a:solidFill>
                <a:latin typeface="+mj-ea"/>
                <a:ea typeface="+mj-ea"/>
                <a:cs typeface="Times New Roman" panose="02020603050405020304" pitchFamily="18" charset="0"/>
              </a:endParaRPr>
            </a:p>
          </p:txBody>
        </p:sp>
        <p:sp>
          <p:nvSpPr>
            <p:cNvPr id="11" name="Rounded Rectangle 10"/>
            <p:cNvSpPr/>
            <p:nvPr/>
          </p:nvSpPr>
          <p:spPr>
            <a:xfrm>
              <a:off x="2793492" y="4034163"/>
              <a:ext cx="1808206" cy="473676"/>
            </a:xfrm>
            <a:prstGeom prst="round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ea"/>
                  <a:ea typeface="+mj-ea"/>
                  <a:cs typeface="Times New Roman" panose="02020603050405020304" pitchFamily="18" charset="0"/>
                </a:rPr>
                <a:t>Concept A</a:t>
              </a:r>
              <a:endParaRPr lang="en-US" sz="1200" dirty="0">
                <a:solidFill>
                  <a:schemeClr val="tx1"/>
                </a:solidFill>
                <a:latin typeface="+mj-ea"/>
                <a:ea typeface="+mj-ea"/>
                <a:cs typeface="Times New Roman" panose="02020603050405020304" pitchFamily="18" charset="0"/>
              </a:endParaRPr>
            </a:p>
          </p:txBody>
        </p:sp>
        <p:sp>
          <p:nvSpPr>
            <p:cNvPr id="12" name="Rounded Rectangle 11"/>
            <p:cNvSpPr/>
            <p:nvPr/>
          </p:nvSpPr>
          <p:spPr>
            <a:xfrm>
              <a:off x="2793492" y="4623166"/>
              <a:ext cx="1808206" cy="473676"/>
            </a:xfrm>
            <a:prstGeom prst="round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ea"/>
                  <a:ea typeface="+mj-ea"/>
                  <a:cs typeface="Times New Roman" panose="02020603050405020304" pitchFamily="18" charset="0"/>
                </a:rPr>
                <a:t>Concept B</a:t>
              </a:r>
              <a:endParaRPr lang="en-US" sz="1200" dirty="0">
                <a:solidFill>
                  <a:schemeClr val="tx1"/>
                </a:solidFill>
                <a:latin typeface="+mj-ea"/>
                <a:ea typeface="+mj-ea"/>
                <a:cs typeface="Times New Roman" panose="02020603050405020304" pitchFamily="18" charset="0"/>
              </a:endParaRPr>
            </a:p>
          </p:txBody>
        </p:sp>
        <p:sp>
          <p:nvSpPr>
            <p:cNvPr id="13" name="Rounded Rectangle 12"/>
            <p:cNvSpPr/>
            <p:nvPr/>
          </p:nvSpPr>
          <p:spPr>
            <a:xfrm>
              <a:off x="2793492" y="5228645"/>
              <a:ext cx="1808206" cy="473676"/>
            </a:xfrm>
            <a:prstGeom prst="round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ea"/>
                  <a:ea typeface="+mj-ea"/>
                  <a:cs typeface="Times New Roman" panose="02020603050405020304" pitchFamily="18" charset="0"/>
                </a:rPr>
                <a:t>Concept C</a:t>
              </a:r>
              <a:endParaRPr lang="en-US" sz="1200" dirty="0">
                <a:solidFill>
                  <a:schemeClr val="tx1"/>
                </a:solidFill>
                <a:latin typeface="+mj-ea"/>
                <a:ea typeface="+mj-ea"/>
                <a:cs typeface="Times New Roman" panose="02020603050405020304" pitchFamily="18" charset="0"/>
              </a:endParaRPr>
            </a:p>
          </p:txBody>
        </p:sp>
        <p:sp>
          <p:nvSpPr>
            <p:cNvPr id="14" name="Rounded Rectangle 13"/>
            <p:cNvSpPr/>
            <p:nvPr/>
          </p:nvSpPr>
          <p:spPr>
            <a:xfrm>
              <a:off x="5388414" y="3527533"/>
              <a:ext cx="2446639" cy="2660821"/>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sp>
          <p:nvSpPr>
            <p:cNvPr id="15" name="Rounded Rectangle 14"/>
            <p:cNvSpPr/>
            <p:nvPr/>
          </p:nvSpPr>
          <p:spPr>
            <a:xfrm>
              <a:off x="2762601" y="3581082"/>
              <a:ext cx="1808206" cy="473676"/>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ea"/>
                  <a:ea typeface="+mj-ea"/>
                  <a:cs typeface="Times New Roman" panose="02020603050405020304" pitchFamily="18" charset="0"/>
                </a:rPr>
                <a:t>Learn/Review</a:t>
              </a:r>
              <a:endParaRPr lang="en-US" sz="1200" dirty="0">
                <a:solidFill>
                  <a:schemeClr val="tx1"/>
                </a:solidFill>
                <a:latin typeface="+mj-ea"/>
                <a:ea typeface="+mj-ea"/>
                <a:cs typeface="Times New Roman" panose="02020603050405020304" pitchFamily="18" charset="0"/>
              </a:endParaRPr>
            </a:p>
          </p:txBody>
        </p:sp>
        <p:sp>
          <p:nvSpPr>
            <p:cNvPr id="16" name="Oval 15"/>
            <p:cNvSpPr/>
            <p:nvPr/>
          </p:nvSpPr>
          <p:spPr>
            <a:xfrm>
              <a:off x="3663821" y="5797055"/>
              <a:ext cx="54864" cy="548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sp>
          <p:nvSpPr>
            <p:cNvPr id="17" name="Oval 16"/>
            <p:cNvSpPr/>
            <p:nvPr/>
          </p:nvSpPr>
          <p:spPr>
            <a:xfrm>
              <a:off x="3659700" y="5908265"/>
              <a:ext cx="54864" cy="548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sp>
          <p:nvSpPr>
            <p:cNvPr id="18" name="Oval 17"/>
            <p:cNvSpPr/>
            <p:nvPr/>
          </p:nvSpPr>
          <p:spPr>
            <a:xfrm>
              <a:off x="3659699" y="6023597"/>
              <a:ext cx="54864" cy="5486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sp>
          <p:nvSpPr>
            <p:cNvPr id="19" name="Rounded Rectangle 18"/>
            <p:cNvSpPr/>
            <p:nvPr/>
          </p:nvSpPr>
          <p:spPr>
            <a:xfrm>
              <a:off x="8333443" y="3527532"/>
              <a:ext cx="2446639" cy="2660821"/>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sp>
          <p:nvSpPr>
            <p:cNvPr id="20" name="Rounded Rectangle 19"/>
            <p:cNvSpPr/>
            <p:nvPr/>
          </p:nvSpPr>
          <p:spPr>
            <a:xfrm>
              <a:off x="8588816" y="4054757"/>
              <a:ext cx="1935892" cy="1634459"/>
            </a:xfrm>
            <a:prstGeom prst="round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tx1"/>
                  </a:solidFill>
                  <a:latin typeface="+mj-ea"/>
                  <a:ea typeface="+mj-ea"/>
                  <a:cs typeface="Times New Roman" panose="02020603050405020304" pitchFamily="18" charset="0"/>
                </a:rPr>
                <a:t>Test &amp; </a:t>
              </a:r>
              <a:r>
                <a:rPr lang="en-US" sz="1200" dirty="0" smtClean="0">
                  <a:solidFill>
                    <a:schemeClr val="tx1"/>
                  </a:solidFill>
                  <a:latin typeface="+mj-ea"/>
                  <a:ea typeface="+mj-ea"/>
                  <a:cs typeface="Times New Roman" panose="02020603050405020304" pitchFamily="18" charset="0"/>
                </a:rPr>
                <a:t>Evaluate</a:t>
              </a:r>
            </a:p>
            <a:p>
              <a:pPr algn="ctr"/>
              <a:r>
                <a:rPr lang="en-US" sz="1200" dirty="0" smtClean="0">
                  <a:solidFill>
                    <a:schemeClr val="tx1"/>
                  </a:solidFill>
                  <a:latin typeface="+mj-ea"/>
                  <a:ea typeface="+mj-ea"/>
                  <a:cs typeface="Times New Roman" panose="02020603050405020304" pitchFamily="18" charset="0"/>
                </a:rPr>
                <a:t>Products</a:t>
              </a:r>
              <a:endParaRPr lang="en-US" sz="1200" dirty="0">
                <a:solidFill>
                  <a:schemeClr val="tx1"/>
                </a:solidFill>
                <a:latin typeface="+mj-ea"/>
                <a:ea typeface="+mj-ea"/>
                <a:cs typeface="Times New Roman" panose="02020603050405020304" pitchFamily="18" charset="0"/>
              </a:endParaRPr>
            </a:p>
          </p:txBody>
        </p:sp>
        <p:cxnSp>
          <p:nvCxnSpPr>
            <p:cNvPr id="21" name="Elbow Connector 20"/>
            <p:cNvCxnSpPr>
              <a:stCxn id="7" idx="3"/>
              <a:endCxn id="14" idx="1"/>
            </p:cNvCxnSpPr>
            <p:nvPr/>
          </p:nvCxnSpPr>
          <p:spPr>
            <a:xfrm flipV="1">
              <a:off x="4890024" y="4857944"/>
              <a:ext cx="498390"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3"/>
              <a:endCxn id="19" idx="1"/>
            </p:cNvCxnSpPr>
            <p:nvPr/>
          </p:nvCxnSpPr>
          <p:spPr>
            <a:xfrm flipV="1">
              <a:off x="7835053" y="4857943"/>
              <a:ext cx="498390"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2"/>
              <a:endCxn id="7" idx="2"/>
            </p:cNvCxnSpPr>
            <p:nvPr/>
          </p:nvCxnSpPr>
          <p:spPr>
            <a:xfrm rot="5400000">
              <a:off x="6611733" y="3243325"/>
              <a:ext cx="2" cy="5890058"/>
            </a:xfrm>
            <a:prstGeom prst="bentConnector3">
              <a:avLst>
                <a:gd name="adj1" fmla="val 11430100000"/>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4438316" y="2674334"/>
              <a:ext cx="4536295" cy="721985"/>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latin typeface="+mj-ea"/>
                  <a:ea typeface="+mj-ea"/>
                  <a:cs typeface="Times New Roman" panose="02020603050405020304" pitchFamily="18" charset="0"/>
                </a:rPr>
                <a:t>Common Approach</a:t>
              </a:r>
            </a:p>
            <a:p>
              <a:pPr algn="ctr"/>
              <a:r>
                <a:rPr lang="en-US" sz="1800" dirty="0" smtClean="0">
                  <a:solidFill>
                    <a:schemeClr val="tx1"/>
                  </a:solidFill>
                  <a:latin typeface="+mj-ea"/>
                  <a:ea typeface="+mj-ea"/>
                  <a:cs typeface="Times New Roman" panose="02020603050405020304" pitchFamily="18" charset="0"/>
                </a:rPr>
                <a:t>Coarse-Grained, Delayed Feedback</a:t>
              </a:r>
              <a:endParaRPr lang="en-US" sz="1800" dirty="0">
                <a:solidFill>
                  <a:schemeClr val="tx1"/>
                </a:solidFill>
                <a:latin typeface="+mj-ea"/>
                <a:ea typeface="+mj-ea"/>
                <a:cs typeface="Times New Roman" panose="02020603050405020304" pitchFamily="18" charset="0"/>
              </a:endParaRPr>
            </a:p>
          </p:txBody>
        </p:sp>
        <p:grpSp>
          <p:nvGrpSpPr>
            <p:cNvPr id="25" name="Group 24"/>
            <p:cNvGrpSpPr/>
            <p:nvPr/>
          </p:nvGrpSpPr>
          <p:grpSpPr>
            <a:xfrm>
              <a:off x="3234217" y="7680148"/>
              <a:ext cx="1837042" cy="463550"/>
              <a:chOff x="3715264" y="2625809"/>
              <a:chExt cx="1837042" cy="463550"/>
            </a:xfrm>
          </p:grpSpPr>
          <p:sp>
            <p:nvSpPr>
              <p:cNvPr id="26" name="Rounded Rectangle 25"/>
              <p:cNvSpPr/>
              <p:nvPr/>
            </p:nvSpPr>
            <p:spPr>
              <a:xfrm>
                <a:off x="4427834" y="2625810"/>
                <a:ext cx="457200" cy="457200"/>
              </a:xfrm>
              <a:prstGeom prst="roundRect">
                <a:avLst/>
              </a:prstGeom>
              <a:solidFill>
                <a:schemeClr val="accent6">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j-ea"/>
                  <a:ea typeface="+mj-ea"/>
                  <a:cs typeface="Times New Roman" panose="02020603050405020304" pitchFamily="18" charset="0"/>
                </a:endParaRPr>
              </a:p>
            </p:txBody>
          </p:sp>
          <p:sp>
            <p:nvSpPr>
              <p:cNvPr id="27" name="Rounded Rectangle 26"/>
              <p:cNvSpPr/>
              <p:nvPr/>
            </p:nvSpPr>
            <p:spPr>
              <a:xfrm>
                <a:off x="3715264" y="2625809"/>
                <a:ext cx="457200" cy="457200"/>
              </a:xfrm>
              <a:prstGeom prst="round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j-ea"/>
                  <a:ea typeface="+mj-ea"/>
                  <a:cs typeface="Times New Roman" panose="02020603050405020304" pitchFamily="18" charset="0"/>
                </a:endParaRPr>
              </a:p>
            </p:txBody>
          </p:sp>
          <p:sp>
            <p:nvSpPr>
              <p:cNvPr id="28" name="Rounded Rectangle 27"/>
              <p:cNvSpPr/>
              <p:nvPr/>
            </p:nvSpPr>
            <p:spPr>
              <a:xfrm>
                <a:off x="5095106" y="2625809"/>
                <a:ext cx="457200" cy="457200"/>
              </a:xfrm>
              <a:prstGeom prst="round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j-ea"/>
                  <a:ea typeface="+mj-ea"/>
                  <a:cs typeface="Times New Roman" panose="02020603050405020304" pitchFamily="18" charset="0"/>
                </a:endParaRPr>
              </a:p>
            </p:txBody>
          </p:sp>
          <p:cxnSp>
            <p:nvCxnSpPr>
              <p:cNvPr id="29" name="Elbow Connector 28"/>
              <p:cNvCxnSpPr>
                <a:stCxn id="27" idx="3"/>
                <a:endCxn id="26" idx="1"/>
              </p:cNvCxnSpPr>
              <p:nvPr/>
            </p:nvCxnSpPr>
            <p:spPr>
              <a:xfrm>
                <a:off x="4172464" y="2854409"/>
                <a:ext cx="255370"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6" idx="3"/>
                <a:endCxn id="28" idx="1"/>
              </p:cNvCxnSpPr>
              <p:nvPr/>
            </p:nvCxnSpPr>
            <p:spPr>
              <a:xfrm flipV="1">
                <a:off x="4885034" y="2854409"/>
                <a:ext cx="210072"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8" idx="2"/>
                <a:endCxn id="27" idx="2"/>
              </p:cNvCxnSpPr>
              <p:nvPr/>
            </p:nvCxnSpPr>
            <p:spPr>
              <a:xfrm rot="5400000">
                <a:off x="4633785" y="2393088"/>
                <a:ext cx="12700" cy="1379842"/>
              </a:xfrm>
              <a:prstGeom prst="bent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5421364" y="7667448"/>
              <a:ext cx="1837042" cy="463550"/>
              <a:chOff x="3715264" y="2625809"/>
              <a:chExt cx="1837042" cy="463550"/>
            </a:xfrm>
          </p:grpSpPr>
          <p:sp>
            <p:nvSpPr>
              <p:cNvPr id="33" name="Rounded Rectangle 32"/>
              <p:cNvSpPr/>
              <p:nvPr/>
            </p:nvSpPr>
            <p:spPr>
              <a:xfrm>
                <a:off x="4427834" y="2625810"/>
                <a:ext cx="457200" cy="457200"/>
              </a:xfrm>
              <a:prstGeom prst="roundRect">
                <a:avLst/>
              </a:prstGeom>
              <a:solidFill>
                <a:schemeClr val="accent6">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j-ea"/>
                  <a:ea typeface="+mj-ea"/>
                  <a:cs typeface="Times New Roman" panose="02020603050405020304" pitchFamily="18" charset="0"/>
                </a:endParaRPr>
              </a:p>
            </p:txBody>
          </p:sp>
          <p:sp>
            <p:nvSpPr>
              <p:cNvPr id="34" name="Rounded Rectangle 33"/>
              <p:cNvSpPr/>
              <p:nvPr/>
            </p:nvSpPr>
            <p:spPr>
              <a:xfrm>
                <a:off x="3715264" y="2625809"/>
                <a:ext cx="457200" cy="457200"/>
              </a:xfrm>
              <a:prstGeom prst="round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j-ea"/>
                  <a:ea typeface="+mj-ea"/>
                  <a:cs typeface="Times New Roman" panose="02020603050405020304" pitchFamily="18" charset="0"/>
                </a:endParaRPr>
              </a:p>
            </p:txBody>
          </p:sp>
          <p:sp>
            <p:nvSpPr>
              <p:cNvPr id="35" name="Rounded Rectangle 34"/>
              <p:cNvSpPr/>
              <p:nvPr/>
            </p:nvSpPr>
            <p:spPr>
              <a:xfrm>
                <a:off x="5095106" y="2625809"/>
                <a:ext cx="457200" cy="457200"/>
              </a:xfrm>
              <a:prstGeom prst="round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j-ea"/>
                  <a:ea typeface="+mj-ea"/>
                  <a:cs typeface="Times New Roman" panose="02020603050405020304" pitchFamily="18" charset="0"/>
                </a:endParaRPr>
              </a:p>
            </p:txBody>
          </p:sp>
          <p:cxnSp>
            <p:nvCxnSpPr>
              <p:cNvPr id="36" name="Elbow Connector 35"/>
              <p:cNvCxnSpPr>
                <a:stCxn id="34" idx="3"/>
                <a:endCxn id="33" idx="1"/>
              </p:cNvCxnSpPr>
              <p:nvPr/>
            </p:nvCxnSpPr>
            <p:spPr>
              <a:xfrm>
                <a:off x="4172464" y="2854409"/>
                <a:ext cx="255370"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33" idx="3"/>
                <a:endCxn id="35" idx="1"/>
              </p:cNvCxnSpPr>
              <p:nvPr/>
            </p:nvCxnSpPr>
            <p:spPr>
              <a:xfrm flipV="1">
                <a:off x="4885034" y="2854409"/>
                <a:ext cx="210072"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5" idx="2"/>
                <a:endCxn id="34" idx="2"/>
              </p:cNvCxnSpPr>
              <p:nvPr/>
            </p:nvCxnSpPr>
            <p:spPr>
              <a:xfrm rot="5400000">
                <a:off x="4633785" y="2393088"/>
                <a:ext cx="12700" cy="1379842"/>
              </a:xfrm>
              <a:prstGeom prst="bent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8605286" y="7654748"/>
              <a:ext cx="1837042" cy="463550"/>
              <a:chOff x="3715264" y="2625809"/>
              <a:chExt cx="1837042" cy="463550"/>
            </a:xfrm>
          </p:grpSpPr>
          <p:sp>
            <p:nvSpPr>
              <p:cNvPr id="40" name="Rounded Rectangle 39"/>
              <p:cNvSpPr/>
              <p:nvPr/>
            </p:nvSpPr>
            <p:spPr>
              <a:xfrm>
                <a:off x="4427834" y="2625810"/>
                <a:ext cx="457200" cy="457200"/>
              </a:xfrm>
              <a:prstGeom prst="roundRect">
                <a:avLst/>
              </a:prstGeom>
              <a:solidFill>
                <a:schemeClr val="accent6">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j-ea"/>
                  <a:ea typeface="+mj-ea"/>
                  <a:cs typeface="Times New Roman" panose="02020603050405020304" pitchFamily="18" charset="0"/>
                </a:endParaRPr>
              </a:p>
            </p:txBody>
          </p:sp>
          <p:sp>
            <p:nvSpPr>
              <p:cNvPr id="41" name="Rounded Rectangle 40"/>
              <p:cNvSpPr/>
              <p:nvPr/>
            </p:nvSpPr>
            <p:spPr>
              <a:xfrm>
                <a:off x="3715264" y="2625809"/>
                <a:ext cx="457200" cy="457200"/>
              </a:xfrm>
              <a:prstGeom prst="round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j-ea"/>
                  <a:ea typeface="+mj-ea"/>
                  <a:cs typeface="Times New Roman" panose="02020603050405020304" pitchFamily="18" charset="0"/>
                </a:endParaRPr>
              </a:p>
            </p:txBody>
          </p:sp>
          <p:sp>
            <p:nvSpPr>
              <p:cNvPr id="42" name="Rounded Rectangle 41"/>
              <p:cNvSpPr/>
              <p:nvPr/>
            </p:nvSpPr>
            <p:spPr>
              <a:xfrm>
                <a:off x="5095106" y="2625809"/>
                <a:ext cx="457200" cy="457200"/>
              </a:xfrm>
              <a:prstGeom prst="roundRect">
                <a:avLst/>
              </a:prstGeom>
              <a:solidFill>
                <a:schemeClr val="accent1">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mj-ea"/>
                  <a:ea typeface="+mj-ea"/>
                  <a:cs typeface="Times New Roman" panose="02020603050405020304" pitchFamily="18" charset="0"/>
                </a:endParaRPr>
              </a:p>
            </p:txBody>
          </p:sp>
          <p:cxnSp>
            <p:nvCxnSpPr>
              <p:cNvPr id="43" name="Elbow Connector 42"/>
              <p:cNvCxnSpPr>
                <a:stCxn id="41" idx="3"/>
                <a:endCxn id="40" idx="1"/>
              </p:cNvCxnSpPr>
              <p:nvPr/>
            </p:nvCxnSpPr>
            <p:spPr>
              <a:xfrm>
                <a:off x="4172464" y="2854409"/>
                <a:ext cx="255370"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40" idx="3"/>
                <a:endCxn id="42" idx="1"/>
              </p:cNvCxnSpPr>
              <p:nvPr/>
            </p:nvCxnSpPr>
            <p:spPr>
              <a:xfrm flipV="1">
                <a:off x="4885034" y="2854409"/>
                <a:ext cx="210072" cy="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42" idx="2"/>
                <a:endCxn id="41" idx="2"/>
              </p:cNvCxnSpPr>
              <p:nvPr/>
            </p:nvCxnSpPr>
            <p:spPr>
              <a:xfrm rot="5400000">
                <a:off x="4633785" y="2393088"/>
                <a:ext cx="12700" cy="1379842"/>
              </a:xfrm>
              <a:prstGeom prst="bentConnector3">
                <a:avLst>
                  <a:gd name="adj1" fmla="val 180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Right Arrow 45"/>
            <p:cNvSpPr/>
            <p:nvPr/>
          </p:nvSpPr>
          <p:spPr>
            <a:xfrm>
              <a:off x="5153632" y="7801854"/>
              <a:ext cx="230656" cy="21378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sp>
          <p:nvSpPr>
            <p:cNvPr id="47" name="Right Arrow 46"/>
            <p:cNvSpPr/>
            <p:nvPr/>
          </p:nvSpPr>
          <p:spPr>
            <a:xfrm>
              <a:off x="7353150" y="7789154"/>
              <a:ext cx="230656" cy="21378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sp>
          <p:nvSpPr>
            <p:cNvPr id="48" name="Right Arrow 47"/>
            <p:cNvSpPr/>
            <p:nvPr/>
          </p:nvSpPr>
          <p:spPr>
            <a:xfrm>
              <a:off x="8333440" y="7789154"/>
              <a:ext cx="230656" cy="21378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mj-ea"/>
                <a:ea typeface="+mj-ea"/>
              </a:endParaRPr>
            </a:p>
          </p:txBody>
        </p:sp>
        <p:cxnSp>
          <p:nvCxnSpPr>
            <p:cNvPr id="49" name="Straight Connector 48"/>
            <p:cNvCxnSpPr/>
            <p:nvPr/>
          </p:nvCxnSpPr>
          <p:spPr>
            <a:xfrm>
              <a:off x="7707364" y="7896048"/>
              <a:ext cx="54864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4455475" y="6687491"/>
              <a:ext cx="4501978" cy="750956"/>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latin typeface="+mj-ea"/>
                  <a:ea typeface="+mj-ea"/>
                  <a:cs typeface="Times New Roman" panose="02020603050405020304" pitchFamily="18" charset="0"/>
                </a:rPr>
                <a:t>New Approach</a:t>
              </a:r>
            </a:p>
            <a:p>
              <a:pPr algn="ctr"/>
              <a:r>
                <a:rPr lang="en-US" sz="1800" dirty="0" smtClean="0">
                  <a:solidFill>
                    <a:schemeClr val="tx1"/>
                  </a:solidFill>
                  <a:latin typeface="+mj-ea"/>
                  <a:ea typeface="+mj-ea"/>
                  <a:cs typeface="Times New Roman" panose="02020603050405020304" pitchFamily="18" charset="0"/>
                </a:rPr>
                <a:t>Fine-Grained, Real-Time Feedback</a:t>
              </a:r>
              <a:endParaRPr lang="en-US" sz="1800" dirty="0">
                <a:solidFill>
                  <a:schemeClr val="tx1"/>
                </a:solidFill>
                <a:latin typeface="+mj-ea"/>
                <a:ea typeface="+mj-ea"/>
                <a:cs typeface="Times New Roman" panose="02020603050405020304" pitchFamily="18" charset="0"/>
              </a:endParaRPr>
            </a:p>
          </p:txBody>
        </p:sp>
      </p:grpSp>
    </p:spTree>
    <p:extLst>
      <p:ext uri="{BB962C8B-B14F-4D97-AF65-F5344CB8AC3E}">
        <p14:creationId xmlns:p14="http://schemas.microsoft.com/office/powerpoint/2010/main" val="118544938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60400" y="1583044"/>
            <a:ext cx="11874499" cy="37408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7200" b="1" dirty="0" smtClean="0">
                <a:solidFill>
                  <a:schemeClr val="tx1"/>
                </a:solidFill>
                <a:latin typeface="+mn-lt"/>
              </a:rPr>
              <a:t>Part III</a:t>
            </a:r>
          </a:p>
          <a:p>
            <a:pPr algn="ctr"/>
            <a:endParaRPr lang="en-US" sz="4800" b="1" dirty="0" smtClean="0">
              <a:solidFill>
                <a:schemeClr val="tx1"/>
              </a:solidFill>
              <a:latin typeface="+mn-lt"/>
            </a:endParaRPr>
          </a:p>
          <a:p>
            <a:pPr algn="ctr"/>
            <a:r>
              <a:rPr lang="en-US" sz="4800" b="1" dirty="0" smtClean="0">
                <a:solidFill>
                  <a:schemeClr val="tx1"/>
                </a:solidFill>
                <a:latin typeface="+mn-lt"/>
              </a:rPr>
              <a:t>Develop Automatic Feedback </a:t>
            </a:r>
          </a:p>
          <a:p>
            <a:pPr algn="ctr"/>
            <a:r>
              <a:rPr lang="en-US" sz="3200" b="1" dirty="0" smtClean="0">
                <a:solidFill>
                  <a:schemeClr val="tx1"/>
                </a:solidFill>
                <a:latin typeface="+mn-lt"/>
              </a:rPr>
              <a:t>to Guide Student through Complex Engineering Design</a:t>
            </a:r>
            <a:endParaRPr lang="en-US" sz="3200" b="1" dirty="0">
              <a:solidFill>
                <a:schemeClr val="tx1"/>
              </a:solidFill>
              <a:latin typeface="+mn-lt"/>
            </a:endParaRPr>
          </a:p>
        </p:txBody>
      </p:sp>
      <p:grpSp>
        <p:nvGrpSpPr>
          <p:cNvPr id="12" name="Group 11"/>
          <p:cNvGrpSpPr/>
          <p:nvPr/>
        </p:nvGrpSpPr>
        <p:grpSpPr>
          <a:xfrm>
            <a:off x="3051333" y="6037921"/>
            <a:ext cx="7531100" cy="1572131"/>
            <a:chOff x="3051333" y="6037921"/>
            <a:chExt cx="7531100" cy="1572131"/>
          </a:xfrm>
        </p:grpSpPr>
        <p:sp>
          <p:nvSpPr>
            <p:cNvPr id="4" name="AutoShape 205"/>
            <p:cNvSpPr>
              <a:spLocks noChangeArrowheads="1"/>
            </p:cNvSpPr>
            <p:nvPr/>
          </p:nvSpPr>
          <p:spPr bwMode="auto">
            <a:xfrm>
              <a:off x="3051333" y="6044378"/>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Input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5" name="AutoShape 205"/>
            <p:cNvSpPr>
              <a:spLocks noChangeArrowheads="1"/>
            </p:cNvSpPr>
            <p:nvPr/>
          </p:nvSpPr>
          <p:spPr bwMode="auto">
            <a:xfrm>
              <a:off x="5407497" y="6044378"/>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System</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6" name="AutoShape 205"/>
            <p:cNvSpPr>
              <a:spLocks noChangeArrowheads="1"/>
            </p:cNvSpPr>
            <p:nvPr/>
          </p:nvSpPr>
          <p:spPr bwMode="auto">
            <a:xfrm>
              <a:off x="8252297" y="6037921"/>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7" name="Straight Arrow Connector 6"/>
            <p:cNvCxnSpPr>
              <a:stCxn id="4" idx="3"/>
              <a:endCxn id="5" idx="1"/>
            </p:cNvCxnSpPr>
            <p:nvPr/>
          </p:nvCxnSpPr>
          <p:spPr>
            <a:xfrm>
              <a:off x="4778533" y="6299767"/>
              <a:ext cx="628964"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p:cNvCxnSpPr>
              <a:stCxn id="5" idx="3"/>
              <a:endCxn id="6" idx="1"/>
            </p:cNvCxnSpPr>
            <p:nvPr/>
          </p:nvCxnSpPr>
          <p:spPr>
            <a:xfrm flipV="1">
              <a:off x="7737633" y="6293310"/>
              <a:ext cx="514664" cy="645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Elbow Connector 8"/>
            <p:cNvCxnSpPr>
              <a:stCxn id="6" idx="2"/>
              <a:endCxn id="4" idx="2"/>
            </p:cNvCxnSpPr>
            <p:nvPr/>
          </p:nvCxnSpPr>
          <p:spPr>
            <a:xfrm rot="5400000">
              <a:off x="6662921" y="3800711"/>
              <a:ext cx="6457" cy="5502432"/>
            </a:xfrm>
            <a:prstGeom prst="bentConnector3">
              <a:avLst>
                <a:gd name="adj1" fmla="val 17408379"/>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10" name="TextBox 9"/>
            <p:cNvSpPr txBox="1"/>
            <p:nvPr/>
          </p:nvSpPr>
          <p:spPr>
            <a:xfrm>
              <a:off x="5681217" y="7086832"/>
              <a:ext cx="1782695" cy="523220"/>
            </a:xfrm>
            <a:prstGeom prst="rect">
              <a:avLst/>
            </a:prstGeom>
            <a:noFill/>
          </p:spPr>
          <p:txBody>
            <a:bodyPr wrap="square" rtlCol="0">
              <a:spAutoFit/>
            </a:bodyPr>
            <a:lstStyle/>
            <a:p>
              <a:r>
                <a:rPr lang="en-US" sz="2800" i="1" dirty="0" smtClean="0">
                  <a:latin typeface="+mj-lt"/>
                </a:rPr>
                <a:t>Feedback</a:t>
              </a:r>
            </a:p>
          </p:txBody>
        </p:sp>
      </p:grpSp>
    </p:spTree>
    <p:extLst>
      <p:ext uri="{BB962C8B-B14F-4D97-AF65-F5344CB8AC3E}">
        <p14:creationId xmlns:p14="http://schemas.microsoft.com/office/powerpoint/2010/main" val="318437216"/>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498325" y="369701"/>
            <a:ext cx="12097678" cy="989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The position of feedback in learning</a:t>
            </a:r>
            <a:endParaRPr lang="en-US" sz="4000" b="1" dirty="0">
              <a:solidFill>
                <a:schemeClr val="tx1"/>
              </a:solidFill>
              <a:latin typeface="+mn-ea"/>
              <a:ea typeface="+mn-ea"/>
            </a:endParaRPr>
          </a:p>
        </p:txBody>
      </p:sp>
      <p:sp>
        <p:nvSpPr>
          <p:cNvPr id="55" name="TextBox 54"/>
          <p:cNvSpPr txBox="1"/>
          <p:nvPr/>
        </p:nvSpPr>
        <p:spPr>
          <a:xfrm>
            <a:off x="1375601" y="1805819"/>
            <a:ext cx="11049001" cy="1384995"/>
          </a:xfrm>
          <a:prstGeom prst="rect">
            <a:avLst/>
          </a:prstGeom>
          <a:noFill/>
        </p:spPr>
        <p:txBody>
          <a:bodyPr wrap="square" rtlCol="0">
            <a:spAutoFit/>
          </a:bodyPr>
          <a:lstStyle/>
          <a:p>
            <a:r>
              <a:rPr lang="en-US" sz="2800" dirty="0" smtClean="0">
                <a:latin typeface="+mj-lt"/>
              </a:rPr>
              <a:t>SmartCAD is integrated with curriculum </a:t>
            </a:r>
            <a:r>
              <a:rPr lang="en-US" sz="2800" dirty="0" smtClean="0">
                <a:latin typeface="+mj-lt"/>
              </a:rPr>
              <a:t>units </a:t>
            </a:r>
            <a:r>
              <a:rPr lang="en-US" sz="2800" dirty="0" smtClean="0">
                <a:latin typeface="+mj-lt"/>
              </a:rPr>
              <a:t>that specify the design specifications and provide instructional scaffolding. Feedback </a:t>
            </a:r>
            <a:r>
              <a:rPr lang="en-US" sz="2800" smtClean="0">
                <a:latin typeface="+mj-lt"/>
              </a:rPr>
              <a:t>provides an additional </a:t>
            </a:r>
            <a:r>
              <a:rPr lang="en-US" sz="2800" dirty="0" smtClean="0">
                <a:latin typeface="+mj-lt"/>
              </a:rPr>
              <a:t>driving force for learning.</a:t>
            </a:r>
            <a:endParaRPr lang="en-US" sz="2000" dirty="0">
              <a:latin typeface="+mj-lt"/>
            </a:endParaRPr>
          </a:p>
        </p:txBody>
      </p:sp>
      <p:sp>
        <p:nvSpPr>
          <p:cNvPr id="8" name="AutoShape 205"/>
          <p:cNvSpPr>
            <a:spLocks noChangeArrowheads="1"/>
          </p:cNvSpPr>
          <p:nvPr/>
        </p:nvSpPr>
        <p:spPr bwMode="auto">
          <a:xfrm>
            <a:off x="5137777" y="4989482"/>
            <a:ext cx="2330136" cy="510778"/>
          </a:xfrm>
          <a:prstGeom prst="flowChartAlternateProcess">
            <a:avLst/>
          </a:prstGeom>
          <a:solidFill>
            <a:schemeClr val="accent3">
              <a:lumMod val="60000"/>
              <a:lumOff val="40000"/>
            </a:schemeClr>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Learning</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10" name="Straight Arrow Connector 9"/>
          <p:cNvCxnSpPr>
            <a:endCxn id="8" idx="1"/>
          </p:cNvCxnSpPr>
          <p:nvPr/>
        </p:nvCxnSpPr>
        <p:spPr>
          <a:xfrm>
            <a:off x="4508813" y="5244871"/>
            <a:ext cx="628964"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8" idx="3"/>
          </p:cNvCxnSpPr>
          <p:nvPr/>
        </p:nvCxnSpPr>
        <p:spPr>
          <a:xfrm flipV="1">
            <a:off x="7467913" y="5238414"/>
            <a:ext cx="514664" cy="645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1375601" y="4552587"/>
            <a:ext cx="1782695" cy="1384995"/>
          </a:xfrm>
          <a:prstGeom prst="rect">
            <a:avLst/>
          </a:prstGeom>
          <a:noFill/>
        </p:spPr>
        <p:txBody>
          <a:bodyPr wrap="square" rtlCol="0">
            <a:spAutoFit/>
          </a:bodyPr>
          <a:lstStyle/>
          <a:p>
            <a:r>
              <a:rPr lang="en-US" sz="2800" i="1" dirty="0" smtClean="0">
                <a:latin typeface="+mj-lt"/>
              </a:rPr>
              <a:t>Push:</a:t>
            </a:r>
          </a:p>
          <a:p>
            <a:r>
              <a:rPr lang="en-US" sz="2800" i="1" dirty="0" smtClean="0">
                <a:latin typeface="+mj-lt"/>
              </a:rPr>
              <a:t>Formative feedback</a:t>
            </a:r>
            <a:endParaRPr lang="en-US" sz="2800" i="1" dirty="0" smtClean="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384" y="4466990"/>
            <a:ext cx="1371429" cy="161904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0" y="4457381"/>
            <a:ext cx="1190476" cy="1638095"/>
          </a:xfrm>
          <a:prstGeom prst="rect">
            <a:avLst/>
          </a:prstGeom>
        </p:spPr>
      </p:pic>
      <p:sp>
        <p:nvSpPr>
          <p:cNvPr id="18" name="Rectangle 17"/>
          <p:cNvSpPr/>
          <p:nvPr/>
        </p:nvSpPr>
        <p:spPr>
          <a:xfrm>
            <a:off x="1022663" y="6085866"/>
            <a:ext cx="11049001" cy="622925"/>
          </a:xfrm>
          <a:prstGeom prst="rect">
            <a:avLst/>
          </a:prstGeom>
          <a:pattFill prst="wdUpDiag">
            <a:fgClr>
              <a:schemeClr val="bg1">
                <a:lumMod val="50000"/>
              </a:schemeClr>
            </a:fgClr>
            <a:bgClr>
              <a:schemeClr val="bg1"/>
            </a:bgClr>
          </a:patt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1" name="TextBox 20"/>
          <p:cNvSpPr txBox="1"/>
          <p:nvPr/>
        </p:nvSpPr>
        <p:spPr>
          <a:xfrm>
            <a:off x="9054786" y="4545916"/>
            <a:ext cx="2241864" cy="1384995"/>
          </a:xfrm>
          <a:prstGeom prst="rect">
            <a:avLst/>
          </a:prstGeom>
          <a:noFill/>
        </p:spPr>
        <p:txBody>
          <a:bodyPr wrap="square" rtlCol="0">
            <a:spAutoFit/>
          </a:bodyPr>
          <a:lstStyle/>
          <a:p>
            <a:r>
              <a:rPr lang="en-US" sz="2800" i="1" dirty="0" smtClean="0">
                <a:latin typeface="+mj-lt"/>
              </a:rPr>
              <a:t>Pull:</a:t>
            </a:r>
          </a:p>
          <a:p>
            <a:r>
              <a:rPr lang="en-US" sz="2800" i="1" dirty="0" smtClean="0">
                <a:latin typeface="+mj-lt"/>
              </a:rPr>
              <a:t>Curricular scaffolding</a:t>
            </a:r>
            <a:endParaRPr lang="en-US" sz="2800" i="1" dirty="0" smtClean="0">
              <a:latin typeface="+mj-lt"/>
            </a:endParaRPr>
          </a:p>
        </p:txBody>
      </p:sp>
      <p:cxnSp>
        <p:nvCxnSpPr>
          <p:cNvPr id="20" name="Straight Connector 19"/>
          <p:cNvCxnSpPr/>
          <p:nvPr/>
        </p:nvCxnSpPr>
        <p:spPr>
          <a:xfrm>
            <a:off x="1022663" y="6085866"/>
            <a:ext cx="11049001" cy="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5598813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498325" y="369700"/>
            <a:ext cx="12097678" cy="14361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What are the differences between SmartCAD and conventional analysis in CAD?</a:t>
            </a:r>
            <a:endParaRPr lang="en-US" sz="4000" b="1" dirty="0">
              <a:solidFill>
                <a:schemeClr val="tx1"/>
              </a:solidFill>
              <a:latin typeface="+mn-ea"/>
              <a:ea typeface="+mn-ea"/>
            </a:endParaRPr>
          </a:p>
        </p:txBody>
      </p:sp>
      <p:sp>
        <p:nvSpPr>
          <p:cNvPr id="55" name="TextBox 54"/>
          <p:cNvSpPr txBox="1"/>
          <p:nvPr/>
        </p:nvSpPr>
        <p:spPr>
          <a:xfrm>
            <a:off x="1022663" y="1999791"/>
            <a:ext cx="11049001" cy="954107"/>
          </a:xfrm>
          <a:prstGeom prst="rect">
            <a:avLst/>
          </a:prstGeom>
          <a:noFill/>
        </p:spPr>
        <p:txBody>
          <a:bodyPr wrap="square" rtlCol="0">
            <a:spAutoFit/>
          </a:bodyPr>
          <a:lstStyle/>
          <a:p>
            <a:r>
              <a:rPr lang="en-US" sz="2800" dirty="0" smtClean="0">
                <a:latin typeface="+mj-lt"/>
              </a:rPr>
              <a:t>Feedback is based on studying the designer, the design, and the CAD tool as a whole system (i.e., human is a variable in the system).</a:t>
            </a:r>
            <a:endParaRPr lang="en-US" sz="2000" dirty="0">
              <a:latin typeface="+mj-lt"/>
            </a:endParaRPr>
          </a:p>
        </p:txBody>
      </p:sp>
      <p:sp>
        <p:nvSpPr>
          <p:cNvPr id="2" name="Rectangle 2"/>
          <p:cNvSpPr>
            <a:spLocks noChangeArrowheads="1"/>
          </p:cNvSpPr>
          <p:nvPr/>
        </p:nvSpPr>
        <p:spPr bwMode="auto">
          <a:xfrm>
            <a:off x="1308100" y="871220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Table 2"/>
          <p:cNvGraphicFramePr>
            <a:graphicFrameLocks noGrp="1"/>
          </p:cNvGraphicFramePr>
          <p:nvPr>
            <p:extLst/>
          </p:nvPr>
        </p:nvGraphicFramePr>
        <p:xfrm>
          <a:off x="1054100" y="4106474"/>
          <a:ext cx="11112500" cy="2309566"/>
        </p:xfrm>
        <a:graphic>
          <a:graphicData uri="http://schemas.openxmlformats.org/drawingml/2006/table">
            <a:tbl>
              <a:tblPr firstRow="1" bandRow="1">
                <a:tableStyleId>{284E427A-3D55-4303-BF80-6455036E1DE7}</a:tableStyleId>
              </a:tblPr>
              <a:tblGrid>
                <a:gridCol w="3299940"/>
                <a:gridCol w="4076677"/>
                <a:gridCol w="3735883"/>
              </a:tblGrid>
              <a:tr h="605084">
                <a:tc>
                  <a:txBody>
                    <a:bodyPr/>
                    <a:lstStyle/>
                    <a:p>
                      <a:endParaRPr lang="en-US" sz="2000" dirty="0"/>
                    </a:p>
                  </a:txBody>
                  <a:tcPr/>
                </a:tc>
                <a:tc>
                  <a:txBody>
                    <a:bodyPr/>
                    <a:lstStyle/>
                    <a:p>
                      <a:r>
                        <a:rPr lang="en-US" sz="2000" dirty="0" smtClean="0"/>
                        <a:t>Conventional CAD Analysis</a:t>
                      </a:r>
                      <a:endParaRPr lang="en-US" sz="2000" dirty="0"/>
                    </a:p>
                  </a:txBody>
                  <a:tcPr/>
                </a:tc>
                <a:tc>
                  <a:txBody>
                    <a:bodyPr/>
                    <a:lstStyle/>
                    <a:p>
                      <a:r>
                        <a:rPr lang="en-US" sz="2000" dirty="0" smtClean="0"/>
                        <a:t>SmartCAD</a:t>
                      </a:r>
                      <a:r>
                        <a:rPr lang="en-US" sz="2000" baseline="0" dirty="0" smtClean="0"/>
                        <a:t> </a:t>
                      </a:r>
                      <a:r>
                        <a:rPr lang="en-US" sz="2000" dirty="0" smtClean="0"/>
                        <a:t>Feedback</a:t>
                      </a:r>
                      <a:endParaRPr lang="en-US" sz="2000" dirty="0"/>
                    </a:p>
                  </a:txBody>
                  <a:tcPr/>
                </a:tc>
              </a:tr>
              <a:tr h="470042">
                <a:tc>
                  <a:txBody>
                    <a:bodyPr/>
                    <a:lstStyle/>
                    <a:p>
                      <a:r>
                        <a:rPr lang="en-US" sz="2000" dirty="0" smtClean="0">
                          <a:latin typeface="+mj-lt"/>
                        </a:rPr>
                        <a:t>Subject</a:t>
                      </a:r>
                      <a:r>
                        <a:rPr lang="en-US" sz="2000" baseline="0" dirty="0" smtClean="0">
                          <a:latin typeface="+mj-lt"/>
                        </a:rPr>
                        <a:t> of study</a:t>
                      </a:r>
                      <a:endParaRPr lang="en-US" sz="2000" dirty="0">
                        <a:latin typeface="+mj-lt"/>
                      </a:endParaRPr>
                    </a:p>
                  </a:txBody>
                  <a:tcPr/>
                </a:tc>
                <a:tc>
                  <a:txBody>
                    <a:bodyPr/>
                    <a:lstStyle/>
                    <a:p>
                      <a:r>
                        <a:rPr lang="en-US" sz="2000" dirty="0" smtClean="0">
                          <a:latin typeface="+mj-lt"/>
                        </a:rPr>
                        <a:t>Product</a:t>
                      </a:r>
                      <a:endParaRPr lang="en-US" sz="2000" dirty="0">
                        <a:latin typeface="+mj-lt"/>
                      </a:endParaRPr>
                    </a:p>
                  </a:txBody>
                  <a:tcPr/>
                </a:tc>
                <a:tc>
                  <a:txBody>
                    <a:bodyPr/>
                    <a:lstStyle/>
                    <a:p>
                      <a:r>
                        <a:rPr lang="en-US" sz="2000" dirty="0" smtClean="0">
                          <a:latin typeface="+mj-lt"/>
                        </a:rPr>
                        <a:t>Product + Designer</a:t>
                      </a:r>
                      <a:endParaRPr lang="en-US" sz="2000" dirty="0">
                        <a:latin typeface="+mj-lt"/>
                      </a:endParaRPr>
                    </a:p>
                  </a:txBody>
                  <a:tcPr/>
                </a:tc>
              </a:tr>
              <a:tr h="533400">
                <a:tc>
                  <a:txBody>
                    <a:bodyPr/>
                    <a:lstStyle/>
                    <a:p>
                      <a:r>
                        <a:rPr lang="en-US" sz="2000" baseline="0" dirty="0" smtClean="0">
                          <a:latin typeface="+mj-lt"/>
                        </a:rPr>
                        <a:t>Engagement of user</a:t>
                      </a:r>
                      <a:endParaRPr lang="en-US" sz="2000" dirty="0">
                        <a:latin typeface="+mj-lt"/>
                      </a:endParaRPr>
                    </a:p>
                  </a:txBody>
                  <a:tcPr/>
                </a:tc>
                <a:tc>
                  <a:txBody>
                    <a:bodyPr/>
                    <a:lstStyle/>
                    <a:p>
                      <a:r>
                        <a:rPr lang="en-US" sz="2000" dirty="0" smtClean="0">
                          <a:latin typeface="+mj-lt"/>
                        </a:rPr>
                        <a:t>Passive</a:t>
                      </a:r>
                      <a:endParaRPr lang="en-US" sz="2000" dirty="0">
                        <a:latin typeface="+mj-lt"/>
                      </a:endParaRPr>
                    </a:p>
                  </a:txBody>
                  <a:tcPr/>
                </a:tc>
                <a:tc>
                  <a:txBody>
                    <a:bodyPr/>
                    <a:lstStyle/>
                    <a:p>
                      <a:r>
                        <a:rPr lang="en-US" sz="2000" dirty="0" smtClean="0">
                          <a:latin typeface="+mj-lt"/>
                        </a:rPr>
                        <a:t>Active</a:t>
                      </a:r>
                      <a:endParaRPr lang="en-US" sz="2000" dirty="0">
                        <a:latin typeface="+mj-lt"/>
                      </a:endParaRPr>
                    </a:p>
                  </a:txBody>
                  <a:tcPr/>
                </a:tc>
              </a:tr>
              <a:tr h="576439">
                <a:tc>
                  <a:txBody>
                    <a:bodyPr/>
                    <a:lstStyle/>
                    <a:p>
                      <a:r>
                        <a:rPr lang="en-US" sz="2000" dirty="0" smtClean="0">
                          <a:latin typeface="+mj-lt"/>
                        </a:rPr>
                        <a:t>Criteria</a:t>
                      </a:r>
                      <a:r>
                        <a:rPr lang="en-US" sz="2000" baseline="0" dirty="0" smtClean="0">
                          <a:latin typeface="+mj-lt"/>
                        </a:rPr>
                        <a:t> of success</a:t>
                      </a:r>
                      <a:endParaRPr lang="en-US" sz="2000" dirty="0">
                        <a:latin typeface="+mj-lt"/>
                      </a:endParaRPr>
                    </a:p>
                  </a:txBody>
                  <a:tcPr/>
                </a:tc>
                <a:tc>
                  <a:txBody>
                    <a:bodyPr/>
                    <a:lstStyle/>
                    <a:p>
                      <a:r>
                        <a:rPr lang="en-US" sz="2000" dirty="0" smtClean="0">
                          <a:latin typeface="+mj-lt"/>
                        </a:rPr>
                        <a:t>Meeting</a:t>
                      </a:r>
                      <a:r>
                        <a:rPr lang="en-US" sz="2000" baseline="0" dirty="0" smtClean="0">
                          <a:latin typeface="+mj-lt"/>
                        </a:rPr>
                        <a:t> design specs</a:t>
                      </a:r>
                      <a:endParaRPr lang="en-US" sz="2000" dirty="0">
                        <a:latin typeface="+mj-lt"/>
                      </a:endParaRPr>
                    </a:p>
                  </a:txBody>
                  <a:tcPr/>
                </a:tc>
                <a:tc>
                  <a:txBody>
                    <a:bodyPr/>
                    <a:lstStyle/>
                    <a:p>
                      <a:r>
                        <a:rPr lang="en-US" sz="2000" dirty="0" smtClean="0">
                          <a:latin typeface="+mj-lt"/>
                        </a:rPr>
                        <a:t>Meeting design specs and learning STEM</a:t>
                      </a:r>
                      <a:endParaRPr lang="en-US" sz="2000" dirty="0">
                        <a:latin typeface="+mj-lt"/>
                      </a:endParaRPr>
                    </a:p>
                  </a:txBody>
                  <a:tcPr/>
                </a:tc>
              </a:tr>
            </a:tbl>
          </a:graphicData>
        </a:graphic>
      </p:graphicFrame>
    </p:spTree>
    <p:extLst>
      <p:ext uri="{BB962C8B-B14F-4D97-AF65-F5344CB8AC3E}">
        <p14:creationId xmlns:p14="http://schemas.microsoft.com/office/powerpoint/2010/main" val="401249741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498325" y="249594"/>
            <a:ext cx="12097678" cy="5921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Representations of feedback</a:t>
            </a:r>
            <a:endParaRPr lang="en-US" sz="4000" b="1" dirty="0">
              <a:solidFill>
                <a:schemeClr val="tx1"/>
              </a:solidFill>
              <a:latin typeface="+mn-ea"/>
              <a:ea typeface="+mn-ea"/>
            </a:endParaRPr>
          </a:p>
        </p:txBody>
      </p:sp>
      <p:sp>
        <p:nvSpPr>
          <p:cNvPr id="21" name="TextBox 20"/>
          <p:cNvSpPr txBox="1"/>
          <p:nvPr/>
        </p:nvSpPr>
        <p:spPr>
          <a:xfrm>
            <a:off x="63500" y="868556"/>
            <a:ext cx="12687300" cy="523220"/>
          </a:xfrm>
          <a:prstGeom prst="rect">
            <a:avLst/>
          </a:prstGeom>
          <a:noFill/>
        </p:spPr>
        <p:txBody>
          <a:bodyPr wrap="square" rtlCol="0">
            <a:spAutoFit/>
          </a:bodyPr>
          <a:lstStyle/>
          <a:p>
            <a:pPr algn="ctr"/>
            <a:r>
              <a:rPr lang="en-US" sz="2800" dirty="0" smtClean="0">
                <a:latin typeface="+mj-lt"/>
              </a:rPr>
              <a:t>Feedback communicates suggestive multimedia to students</a:t>
            </a:r>
            <a:endParaRPr lang="en-US" sz="2800" dirty="0">
              <a:latin typeface="+mj-lt"/>
            </a:endParaRPr>
          </a:p>
        </p:txBody>
      </p:sp>
      <p:sp>
        <p:nvSpPr>
          <p:cNvPr id="23" name="TextBox 22"/>
          <p:cNvSpPr txBox="1"/>
          <p:nvPr/>
        </p:nvSpPr>
        <p:spPr>
          <a:xfrm>
            <a:off x="838200" y="7164204"/>
            <a:ext cx="11881315" cy="2215991"/>
          </a:xfrm>
          <a:prstGeom prst="rect">
            <a:avLst/>
          </a:prstGeom>
          <a:noFill/>
        </p:spPr>
        <p:txBody>
          <a:bodyPr wrap="square" rtlCol="0">
            <a:spAutoFit/>
          </a:bodyPr>
          <a:lstStyle/>
          <a:p>
            <a:r>
              <a:rPr lang="en-US" sz="2400" b="1" dirty="0" smtClean="0">
                <a:latin typeface="+mn-lt"/>
              </a:rPr>
              <a:t>Definitive feedback</a:t>
            </a:r>
            <a:r>
              <a:rPr lang="en-US" sz="2400" dirty="0" smtClean="0">
                <a:latin typeface="+mj-lt"/>
              </a:rPr>
              <a:t>: when the data suggests clear instruction</a:t>
            </a:r>
          </a:p>
          <a:p>
            <a:r>
              <a:rPr lang="en-US" sz="2400" b="1" dirty="0" smtClean="0">
                <a:latin typeface="+mn-lt"/>
              </a:rPr>
              <a:t>Interpretive feedback</a:t>
            </a:r>
            <a:r>
              <a:rPr lang="en-US" sz="2400" dirty="0" smtClean="0">
                <a:latin typeface="+mj-lt"/>
              </a:rPr>
              <a:t>: when the data needs interpretation (e.g., reading a graph)</a:t>
            </a:r>
          </a:p>
          <a:p>
            <a:endParaRPr lang="en-US" sz="2400" dirty="0">
              <a:latin typeface="+mj-lt"/>
            </a:endParaRPr>
          </a:p>
          <a:p>
            <a:r>
              <a:rPr lang="en-US" sz="2200" i="1" dirty="0" smtClean="0">
                <a:latin typeface="+mj-lt"/>
              </a:rPr>
              <a:t>The system can’t interpret the data if it is not “smart” enough or the data is too complex. One way to think about our research is to increase data mining capacity (e.g., feature extraction) so that feedback can be more definitive.</a:t>
            </a:r>
            <a:endParaRPr lang="en-US" sz="2200" i="1" dirty="0">
              <a:latin typeface="+mj-lt"/>
            </a:endParaRPr>
          </a:p>
        </p:txBody>
      </p:sp>
      <p:grpSp>
        <p:nvGrpSpPr>
          <p:cNvPr id="9" name="Group 8"/>
          <p:cNvGrpSpPr/>
          <p:nvPr/>
        </p:nvGrpSpPr>
        <p:grpSpPr>
          <a:xfrm>
            <a:off x="1028699" y="1563793"/>
            <a:ext cx="10756901" cy="5154507"/>
            <a:chOff x="317499" y="1563793"/>
            <a:chExt cx="10756901" cy="5154507"/>
          </a:xfrm>
        </p:grpSpPr>
        <p:sp>
          <p:nvSpPr>
            <p:cNvPr id="3" name="Rounded Rectangle 2"/>
            <p:cNvSpPr/>
            <p:nvPr/>
          </p:nvSpPr>
          <p:spPr>
            <a:xfrm>
              <a:off x="317499" y="3757490"/>
              <a:ext cx="10756901" cy="2960810"/>
            </a:xfrm>
            <a:prstGeom prst="roundRect">
              <a:avLst>
                <a:gd name="adj" fmla="val 9448"/>
              </a:avLst>
            </a:prstGeom>
            <a:solidFill>
              <a:schemeClr val="accent3">
                <a:lumMod val="20000"/>
                <a:lumOff val="80000"/>
              </a:schemeClr>
            </a:solidFill>
            <a:ln w="254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5" name="TextBox 54"/>
            <p:cNvSpPr txBox="1"/>
            <p:nvPr/>
          </p:nvSpPr>
          <p:spPr>
            <a:xfrm>
              <a:off x="6054664" y="2128312"/>
              <a:ext cx="1403343" cy="400110"/>
            </a:xfrm>
            <a:prstGeom prst="rect">
              <a:avLst/>
            </a:prstGeom>
            <a:noFill/>
          </p:spPr>
          <p:txBody>
            <a:bodyPr wrap="square" rtlCol="0">
              <a:spAutoFit/>
            </a:bodyPr>
            <a:lstStyle/>
            <a:p>
              <a:pPr algn="ctr"/>
              <a:r>
                <a:rPr lang="en-US" sz="2000" i="1" dirty="0" smtClean="0">
                  <a:latin typeface="+mj-lt"/>
                </a:rPr>
                <a:t>Produce</a:t>
              </a:r>
              <a:endParaRPr lang="en-US" sz="2000" i="1" dirty="0">
                <a:latin typeface="+mj-lt"/>
              </a:endParaRPr>
            </a:p>
          </p:txBody>
        </p:sp>
        <p:sp>
          <p:nvSpPr>
            <p:cNvPr id="14" name="AutoShape 205"/>
            <p:cNvSpPr>
              <a:spLocks noChangeArrowheads="1"/>
            </p:cNvSpPr>
            <p:nvPr/>
          </p:nvSpPr>
          <p:spPr bwMode="auto">
            <a:xfrm>
              <a:off x="4883387" y="2608095"/>
              <a:ext cx="2543332"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Data</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5" name="AutoShape 205"/>
            <p:cNvSpPr>
              <a:spLocks noChangeArrowheads="1"/>
            </p:cNvSpPr>
            <p:nvPr/>
          </p:nvSpPr>
          <p:spPr bwMode="auto">
            <a:xfrm>
              <a:off x="5129166" y="4250178"/>
              <a:ext cx="2543332"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Visualization</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6" name="AutoShape 205"/>
            <p:cNvSpPr>
              <a:spLocks noChangeArrowheads="1"/>
            </p:cNvSpPr>
            <p:nvPr/>
          </p:nvSpPr>
          <p:spPr bwMode="auto">
            <a:xfrm>
              <a:off x="2457233" y="5827710"/>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Graph</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17" name="Straight Arrow Connector 16"/>
            <p:cNvCxnSpPr>
              <a:stCxn id="14" idx="2"/>
              <a:endCxn id="15" idx="0"/>
            </p:cNvCxnSpPr>
            <p:nvPr/>
          </p:nvCxnSpPr>
          <p:spPr>
            <a:xfrm>
              <a:off x="6155053" y="3118873"/>
              <a:ext cx="245779" cy="113130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p:cNvCxnSpPr>
              <a:stCxn id="15" idx="2"/>
              <a:endCxn id="16" idx="0"/>
            </p:cNvCxnSpPr>
            <p:nvPr/>
          </p:nvCxnSpPr>
          <p:spPr>
            <a:xfrm flipH="1">
              <a:off x="3622301" y="4760956"/>
              <a:ext cx="2778531" cy="1066754"/>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AutoShape 205"/>
            <p:cNvSpPr>
              <a:spLocks noChangeArrowheads="1"/>
            </p:cNvSpPr>
            <p:nvPr/>
          </p:nvSpPr>
          <p:spPr bwMode="auto">
            <a:xfrm>
              <a:off x="7520098" y="5821583"/>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Heat Map</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34" name="Straight Arrow Connector 33"/>
            <p:cNvCxnSpPr>
              <a:stCxn id="15" idx="2"/>
              <a:endCxn id="30" idx="0"/>
            </p:cNvCxnSpPr>
            <p:nvPr/>
          </p:nvCxnSpPr>
          <p:spPr>
            <a:xfrm>
              <a:off x="6400832" y="4760956"/>
              <a:ext cx="2284334" cy="106062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7" name="AutoShape 205"/>
            <p:cNvSpPr>
              <a:spLocks noChangeArrowheads="1"/>
            </p:cNvSpPr>
            <p:nvPr/>
          </p:nvSpPr>
          <p:spPr bwMode="auto">
            <a:xfrm>
              <a:off x="2858256" y="4256305"/>
              <a:ext cx="1669531"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Text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50" name="Straight Arrow Connector 49"/>
            <p:cNvCxnSpPr>
              <a:stCxn id="14" idx="2"/>
              <a:endCxn id="47" idx="0"/>
            </p:cNvCxnSpPr>
            <p:nvPr/>
          </p:nvCxnSpPr>
          <p:spPr>
            <a:xfrm flipH="1">
              <a:off x="3693022" y="3118873"/>
              <a:ext cx="2462031" cy="113743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4" name="AutoShape 205"/>
            <p:cNvSpPr>
              <a:spLocks noChangeArrowheads="1"/>
            </p:cNvSpPr>
            <p:nvPr/>
          </p:nvSpPr>
          <p:spPr bwMode="auto">
            <a:xfrm>
              <a:off x="551107" y="4250178"/>
              <a:ext cx="1671315"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Voice</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56" name="Straight Arrow Connector 55"/>
            <p:cNvCxnSpPr>
              <a:stCxn id="14" idx="2"/>
              <a:endCxn id="54" idx="0"/>
            </p:cNvCxnSpPr>
            <p:nvPr/>
          </p:nvCxnSpPr>
          <p:spPr>
            <a:xfrm flipH="1">
              <a:off x="1386765" y="3118873"/>
              <a:ext cx="4768288" cy="113130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3" name="AutoShape 205"/>
            <p:cNvSpPr>
              <a:spLocks noChangeArrowheads="1"/>
            </p:cNvSpPr>
            <p:nvPr/>
          </p:nvSpPr>
          <p:spPr bwMode="auto">
            <a:xfrm>
              <a:off x="4986166" y="5821583"/>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Chart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86" name="Straight Arrow Connector 85"/>
            <p:cNvCxnSpPr>
              <a:stCxn id="15" idx="2"/>
              <a:endCxn id="83" idx="0"/>
            </p:cNvCxnSpPr>
            <p:nvPr/>
          </p:nvCxnSpPr>
          <p:spPr>
            <a:xfrm flipH="1">
              <a:off x="6151234" y="4760956"/>
              <a:ext cx="249598" cy="106062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4" name="AutoShape 205"/>
            <p:cNvSpPr>
              <a:spLocks noChangeArrowheads="1"/>
            </p:cNvSpPr>
            <p:nvPr/>
          </p:nvSpPr>
          <p:spPr bwMode="auto">
            <a:xfrm>
              <a:off x="4883387" y="1563793"/>
              <a:ext cx="2543332"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SmartCAD</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95" name="Straight Arrow Connector 94"/>
            <p:cNvCxnSpPr>
              <a:stCxn id="94" idx="2"/>
              <a:endCxn id="14" idx="0"/>
            </p:cNvCxnSpPr>
            <p:nvPr/>
          </p:nvCxnSpPr>
          <p:spPr>
            <a:xfrm>
              <a:off x="6155053" y="2074571"/>
              <a:ext cx="0" cy="533524"/>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p:cNvSpPr txBox="1"/>
            <p:nvPr/>
          </p:nvSpPr>
          <p:spPr>
            <a:xfrm>
              <a:off x="453713" y="5827710"/>
              <a:ext cx="1768709" cy="461665"/>
            </a:xfrm>
            <a:prstGeom prst="rect">
              <a:avLst/>
            </a:prstGeom>
            <a:noFill/>
          </p:spPr>
          <p:txBody>
            <a:bodyPr wrap="square" rtlCol="0">
              <a:spAutoFit/>
            </a:bodyPr>
            <a:lstStyle/>
            <a:p>
              <a:pPr algn="ctr"/>
              <a:r>
                <a:rPr lang="en-US" sz="2400" dirty="0" smtClean="0">
                  <a:latin typeface="+mj-lt"/>
                </a:rPr>
                <a:t>Multimedia</a:t>
              </a:r>
              <a:endParaRPr lang="en-US" sz="2400" dirty="0">
                <a:latin typeface="+mj-lt"/>
              </a:endParaRPr>
            </a:p>
          </p:txBody>
        </p:sp>
        <p:sp>
          <p:nvSpPr>
            <p:cNvPr id="25" name="AutoShape 205"/>
            <p:cNvSpPr>
              <a:spLocks noChangeArrowheads="1"/>
            </p:cNvSpPr>
            <p:nvPr/>
          </p:nvSpPr>
          <p:spPr bwMode="auto">
            <a:xfrm>
              <a:off x="8255000" y="4250178"/>
              <a:ext cx="237112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Animation</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26" name="Straight Arrow Connector 25"/>
            <p:cNvCxnSpPr>
              <a:stCxn id="14" idx="2"/>
              <a:endCxn id="25" idx="0"/>
            </p:cNvCxnSpPr>
            <p:nvPr/>
          </p:nvCxnSpPr>
          <p:spPr>
            <a:xfrm>
              <a:off x="6155053" y="3118873"/>
              <a:ext cx="3285507" cy="113130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16819876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498325" y="249594"/>
            <a:ext cx="12097678" cy="5921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Feedback based on artifact mining</a:t>
            </a:r>
            <a:endParaRPr lang="en-US" sz="4000" b="1" dirty="0">
              <a:solidFill>
                <a:schemeClr val="tx1"/>
              </a:solidFill>
              <a:latin typeface="+mn-ea"/>
              <a:ea typeface="+mn-ea"/>
            </a:endParaRPr>
          </a:p>
        </p:txBody>
      </p:sp>
      <p:sp>
        <p:nvSpPr>
          <p:cNvPr id="5" name="TextBox 4"/>
          <p:cNvSpPr txBox="1"/>
          <p:nvPr/>
        </p:nvSpPr>
        <p:spPr>
          <a:xfrm>
            <a:off x="4380368" y="2412825"/>
            <a:ext cx="4649657" cy="523220"/>
          </a:xfrm>
          <a:prstGeom prst="rect">
            <a:avLst/>
          </a:prstGeom>
          <a:noFill/>
        </p:spPr>
        <p:txBody>
          <a:bodyPr wrap="square" rtlCol="0">
            <a:spAutoFit/>
          </a:bodyPr>
          <a:lstStyle/>
          <a:p>
            <a:r>
              <a:rPr lang="en-US" sz="2800" b="1" dirty="0" smtClean="0">
                <a:latin typeface="+mn-lt"/>
              </a:rPr>
              <a:t>Goal-directed feedback</a:t>
            </a:r>
          </a:p>
        </p:txBody>
      </p:sp>
      <p:graphicFrame>
        <p:nvGraphicFramePr>
          <p:cNvPr id="3" name="Table 2"/>
          <p:cNvGraphicFramePr>
            <a:graphicFrameLocks noGrp="1"/>
          </p:cNvGraphicFramePr>
          <p:nvPr>
            <p:extLst>
              <p:ext uri="{D42A27DB-BD31-4B8C-83A1-F6EECF244321}">
                <p14:modId xmlns:p14="http://schemas.microsoft.com/office/powerpoint/2010/main" val="2909630344"/>
              </p:ext>
            </p:extLst>
          </p:nvPr>
        </p:nvGraphicFramePr>
        <p:xfrm>
          <a:off x="789783" y="2952550"/>
          <a:ext cx="11523551" cy="2931160"/>
        </p:xfrm>
        <a:graphic>
          <a:graphicData uri="http://schemas.openxmlformats.org/drawingml/2006/table">
            <a:tbl>
              <a:tblPr firstRow="1" bandRow="1">
                <a:tableStyleId>{E929F9F4-4A8F-4326-A1B4-22849713DDAB}</a:tableStyleId>
              </a:tblPr>
              <a:tblGrid>
                <a:gridCol w="2754545"/>
                <a:gridCol w="4927822"/>
                <a:gridCol w="3841184"/>
              </a:tblGrid>
              <a:tr h="370840">
                <a:tc>
                  <a:txBody>
                    <a:bodyPr/>
                    <a:lstStyle/>
                    <a:p>
                      <a:pPr algn="l"/>
                      <a:r>
                        <a:rPr lang="en-US" dirty="0" smtClean="0"/>
                        <a:t>Goal types</a:t>
                      </a:r>
                      <a:endParaRPr lang="en-US" dirty="0"/>
                    </a:p>
                  </a:txBody>
                  <a:tcPr/>
                </a:tc>
                <a:tc>
                  <a:txBody>
                    <a:bodyPr/>
                    <a:lstStyle/>
                    <a:p>
                      <a:pPr algn="l"/>
                      <a:r>
                        <a:rPr lang="en-US" dirty="0" smtClean="0"/>
                        <a:t>Examples</a:t>
                      </a:r>
                      <a:endParaRPr lang="en-US" dirty="0"/>
                    </a:p>
                  </a:txBody>
                  <a:tcPr/>
                </a:tc>
                <a:tc>
                  <a:txBody>
                    <a:bodyPr/>
                    <a:lstStyle/>
                    <a:p>
                      <a:pPr algn="l"/>
                      <a:r>
                        <a:rPr lang="en-US" dirty="0" smtClean="0"/>
                        <a:t>Drivers</a:t>
                      </a:r>
                      <a:endParaRPr lang="en-US" dirty="0"/>
                    </a:p>
                  </a:txBody>
                  <a:tcPr/>
                </a:tc>
              </a:tr>
              <a:tr h="370840">
                <a:tc rowSpan="2">
                  <a:txBody>
                    <a:bodyPr/>
                    <a:lstStyle/>
                    <a:p>
                      <a:pPr algn="l"/>
                      <a:r>
                        <a:rPr lang="en-US" b="0" dirty="0" smtClean="0">
                          <a:latin typeface="+mj-lt"/>
                        </a:rPr>
                        <a:t>Explicitly</a:t>
                      </a:r>
                      <a:r>
                        <a:rPr lang="en-US" b="0" baseline="0" dirty="0" smtClean="0">
                          <a:latin typeface="+mj-lt"/>
                        </a:rPr>
                        <a:t> bounded by specifications</a:t>
                      </a:r>
                      <a:endParaRPr lang="en-US" b="0" dirty="0">
                        <a:latin typeface="+mj-lt"/>
                      </a:endParaRPr>
                    </a:p>
                  </a:txBody>
                  <a:tcPr>
                    <a:solidFill>
                      <a:schemeClr val="tx1">
                        <a:lumMod val="75000"/>
                        <a:lumOff val="25000"/>
                      </a:schemeClr>
                    </a:solidFill>
                  </a:tcPr>
                </a:tc>
                <a:tc>
                  <a:txBody>
                    <a:bodyPr/>
                    <a:lstStyle/>
                    <a:p>
                      <a:pPr algn="l"/>
                      <a:r>
                        <a:rPr lang="en-US" sz="1800" b="0" u="none" strike="noStrike" cap="none" spc="0" baseline="0" dirty="0" smtClean="0">
                          <a:ln>
                            <a:noFill/>
                          </a:ln>
                          <a:uFillTx/>
                          <a:latin typeface="+mj-lt"/>
                          <a:sym typeface="Gill Sans"/>
                        </a:rPr>
                        <a:t>Design a net-zero house that consumes less energy than it generates</a:t>
                      </a:r>
                      <a:endParaRPr lang="en-US" b="0" dirty="0">
                        <a:latin typeface="+mj-lt"/>
                      </a:endParaRPr>
                    </a:p>
                  </a:txBody>
                  <a:tcPr/>
                </a:tc>
                <a:tc>
                  <a:txBody>
                    <a:bodyPr/>
                    <a:lstStyle/>
                    <a:p>
                      <a:pPr algn="l"/>
                      <a:r>
                        <a:rPr lang="en-US" b="0" dirty="0" smtClean="0">
                          <a:latin typeface="+mj-lt"/>
                        </a:rPr>
                        <a:t>Total</a:t>
                      </a:r>
                      <a:r>
                        <a:rPr lang="en-US" b="0" baseline="0" dirty="0" smtClean="0">
                          <a:latin typeface="+mj-lt"/>
                        </a:rPr>
                        <a:t> </a:t>
                      </a:r>
                      <a:r>
                        <a:rPr lang="en-US" b="0" baseline="0" smtClean="0">
                          <a:latin typeface="+mj-lt"/>
                        </a:rPr>
                        <a:t>net energy</a:t>
                      </a:r>
                      <a:endParaRPr lang="en-US" b="0" dirty="0">
                        <a:latin typeface="+mj-lt"/>
                      </a:endParaRPr>
                    </a:p>
                  </a:txBody>
                  <a:tcPr/>
                </a:tc>
              </a:tr>
              <a:tr h="370840">
                <a:tc vMerge="1">
                  <a:txBody>
                    <a:bodyPr/>
                    <a:lstStyle/>
                    <a:p>
                      <a:pPr algn="l"/>
                      <a:endParaRPr lang="en-US" dirty="0">
                        <a:latin typeface="+mj-lt"/>
                      </a:endParaRPr>
                    </a:p>
                  </a:txBody>
                  <a:tcPr/>
                </a:tc>
                <a:tc>
                  <a:txBody>
                    <a:bodyPr/>
                    <a:lstStyle/>
                    <a:p>
                      <a:pPr algn="l"/>
                      <a:r>
                        <a:rPr lang="en-US" b="0" dirty="0" smtClean="0">
                          <a:latin typeface="+mj-lt"/>
                        </a:rPr>
                        <a:t>Design</a:t>
                      </a:r>
                      <a:r>
                        <a:rPr lang="en-US" b="0" baseline="0" dirty="0" smtClean="0">
                          <a:latin typeface="+mj-lt"/>
                        </a:rPr>
                        <a:t> a house that costs no more than $200,000 to build</a:t>
                      </a:r>
                      <a:endParaRPr lang="en-US" b="0" dirty="0">
                        <a:latin typeface="+mj-lt"/>
                      </a:endParaRPr>
                    </a:p>
                  </a:txBody>
                  <a:tcPr/>
                </a:tc>
                <a:tc>
                  <a:txBody>
                    <a:bodyPr/>
                    <a:lstStyle/>
                    <a:p>
                      <a:pPr algn="l"/>
                      <a:r>
                        <a:rPr lang="en-US" b="0" dirty="0" smtClean="0">
                          <a:latin typeface="+mj-lt"/>
                        </a:rPr>
                        <a:t>Total</a:t>
                      </a:r>
                      <a:r>
                        <a:rPr lang="en-US" b="0" baseline="0" dirty="0" smtClean="0">
                          <a:latin typeface="+mj-lt"/>
                        </a:rPr>
                        <a:t> cost</a:t>
                      </a:r>
                      <a:endParaRPr lang="en-US" b="0" dirty="0">
                        <a:latin typeface="+mj-lt"/>
                      </a:endParaRPr>
                    </a:p>
                  </a:txBody>
                  <a:tcPr/>
                </a:tc>
              </a:tr>
              <a:tr h="370840">
                <a:tc rowSpan="2">
                  <a:txBody>
                    <a:bodyPr/>
                    <a:lstStyle/>
                    <a:p>
                      <a:pPr algn="l"/>
                      <a:r>
                        <a:rPr lang="en-US" b="0" dirty="0" smtClean="0">
                          <a:latin typeface="+mj-lt"/>
                        </a:rPr>
                        <a:t>Implicitly bounded by constraints</a:t>
                      </a:r>
                      <a:endParaRPr lang="en-US" b="0" dirty="0">
                        <a:latin typeface="+mj-lt"/>
                      </a:endParaRPr>
                    </a:p>
                  </a:txBody>
                  <a:tcPr>
                    <a:solidFill>
                      <a:schemeClr val="tx1">
                        <a:lumMod val="75000"/>
                        <a:lumOff val="25000"/>
                      </a:schemeClr>
                    </a:solidFill>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1800" b="0" u="none" strike="noStrike" cap="none" spc="0" baseline="0" dirty="0" smtClean="0">
                          <a:ln>
                            <a:noFill/>
                          </a:ln>
                          <a:uFillTx/>
                          <a:latin typeface="+mj-lt"/>
                          <a:sym typeface="Gill Sans"/>
                        </a:rPr>
                        <a:t>Design a solar park that generates as much electricity as possible</a:t>
                      </a:r>
                      <a:endParaRPr lang="en-US" sz="1800" b="0" i="0" u="none" strike="noStrike" cap="none" spc="0" baseline="0" dirty="0" smtClean="0">
                        <a:ln>
                          <a:noFill/>
                        </a:ln>
                        <a:solidFill>
                          <a:schemeClr val="tx1"/>
                        </a:solidFill>
                        <a:uFillTx/>
                        <a:latin typeface="+mj-lt"/>
                        <a:ea typeface="+mn-ea"/>
                        <a:cs typeface="+mn-cs"/>
                        <a:sym typeface="Gill Sans"/>
                      </a:endParaRPr>
                    </a:p>
                  </a:txBody>
                  <a:tcPr/>
                </a:tc>
                <a:tc>
                  <a:txBody>
                    <a:bodyPr/>
                    <a:lstStyle/>
                    <a:p>
                      <a:pPr algn="l"/>
                      <a:r>
                        <a:rPr lang="en-US" b="0" dirty="0" smtClean="0">
                          <a:latin typeface="+mj-lt"/>
                        </a:rPr>
                        <a:t>Total</a:t>
                      </a:r>
                      <a:r>
                        <a:rPr lang="en-US" b="0" baseline="0" dirty="0" smtClean="0">
                          <a:latin typeface="+mj-lt"/>
                        </a:rPr>
                        <a:t> energy output</a:t>
                      </a:r>
                      <a:endParaRPr lang="en-US" b="0" dirty="0">
                        <a:latin typeface="+mj-lt"/>
                      </a:endParaRPr>
                    </a:p>
                  </a:txBody>
                  <a:tcPr/>
                </a:tc>
              </a:tr>
              <a:tr h="370840">
                <a:tc vMerge="1">
                  <a:txBody>
                    <a:bodyPr/>
                    <a:lstStyle/>
                    <a:p>
                      <a:pPr algn="l"/>
                      <a:endParaRPr lang="en-US" dirty="0">
                        <a:latin typeface="+mj-lt"/>
                      </a:endParaRPr>
                    </a:p>
                  </a:txBody>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1800" b="0" u="none" strike="noStrike" cap="none" spc="0" baseline="0" dirty="0" smtClean="0">
                          <a:ln>
                            <a:noFill/>
                          </a:ln>
                          <a:uFillTx/>
                          <a:latin typeface="+mj-lt"/>
                          <a:sym typeface="Gill Sans"/>
                        </a:rPr>
                        <a:t>Design a city block that has fair sunlight access for every building</a:t>
                      </a:r>
                      <a:endParaRPr lang="en-US" sz="1800" b="0" i="0" u="none" strike="noStrike" cap="none" spc="0" baseline="0" dirty="0" smtClean="0">
                        <a:ln>
                          <a:noFill/>
                        </a:ln>
                        <a:solidFill>
                          <a:schemeClr val="tx1"/>
                        </a:solidFill>
                        <a:uFillTx/>
                        <a:latin typeface="+mj-lt"/>
                        <a:ea typeface="+mn-ea"/>
                        <a:cs typeface="+mn-cs"/>
                        <a:sym typeface="Gill Sans"/>
                      </a:endParaRPr>
                    </a:p>
                  </a:txBody>
                  <a:tcPr/>
                </a:tc>
                <a:tc>
                  <a:txBody>
                    <a:bodyPr/>
                    <a:lstStyle/>
                    <a:p>
                      <a:pPr algn="l"/>
                      <a:r>
                        <a:rPr lang="en-US" b="0" dirty="0" smtClean="0">
                          <a:latin typeface="+mj-lt"/>
                        </a:rPr>
                        <a:t>Fairness</a:t>
                      </a:r>
                      <a:r>
                        <a:rPr lang="en-US" b="0" baseline="0" dirty="0" smtClean="0">
                          <a:latin typeface="+mj-lt"/>
                        </a:rPr>
                        <a:t> score</a:t>
                      </a:r>
                      <a:endParaRPr lang="en-US" b="0" dirty="0">
                        <a:latin typeface="+mj-lt"/>
                      </a:endParaRPr>
                    </a:p>
                  </a:txBody>
                  <a:tcPr/>
                </a:tc>
              </a:tr>
            </a:tbl>
          </a:graphicData>
        </a:graphic>
      </p:graphicFrame>
      <p:sp>
        <p:nvSpPr>
          <p:cNvPr id="7" name="TextBox 6"/>
          <p:cNvSpPr txBox="1"/>
          <p:nvPr/>
        </p:nvSpPr>
        <p:spPr>
          <a:xfrm>
            <a:off x="676320" y="5998956"/>
            <a:ext cx="11637014" cy="461665"/>
          </a:xfrm>
          <a:prstGeom prst="rect">
            <a:avLst/>
          </a:prstGeom>
          <a:noFill/>
        </p:spPr>
        <p:txBody>
          <a:bodyPr wrap="square" rtlCol="0">
            <a:spAutoFit/>
          </a:bodyPr>
          <a:lstStyle/>
          <a:p>
            <a:r>
              <a:rPr lang="en-US" sz="2400" dirty="0" smtClean="0">
                <a:latin typeface="+mj-lt"/>
              </a:rPr>
              <a:t>An example feedback model for explicitly-bounded goals: Bang-bang control</a:t>
            </a:r>
          </a:p>
        </p:txBody>
      </p:sp>
      <p:pic>
        <p:nvPicPr>
          <p:cNvPr id="5122" name="Picture 2" descr="https://upload.wikimedia.org/wikipedia/commons/thumb/5/5a/Zweipunkt.svg/220px-Zweipunk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61" y="6759666"/>
            <a:ext cx="2095500" cy="762000"/>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748746" y="6611076"/>
            <a:ext cx="5105954" cy="3142524"/>
            <a:chOff x="740407" y="6611076"/>
            <a:chExt cx="4606293" cy="2911100"/>
          </a:xfrm>
        </p:grpSpPr>
        <p:sp>
          <p:nvSpPr>
            <p:cNvPr id="9" name="Rectangle 8"/>
            <p:cNvSpPr/>
            <p:nvPr/>
          </p:nvSpPr>
          <p:spPr>
            <a:xfrm>
              <a:off x="1181100" y="6611076"/>
              <a:ext cx="4165600" cy="2477189"/>
            </a:xfrm>
            <a:prstGeom prst="rect">
              <a:avLst/>
            </a:prstGeom>
            <a:solidFill>
              <a:schemeClr val="bg1"/>
            </a:soli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11" name="Straight Connector 10"/>
            <p:cNvCxnSpPr/>
            <p:nvPr/>
          </p:nvCxnSpPr>
          <p:spPr>
            <a:xfrm flipV="1">
              <a:off x="1181100" y="7101666"/>
              <a:ext cx="1231900" cy="1986599"/>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H="1" flipV="1">
              <a:off x="2413000" y="7101666"/>
              <a:ext cx="317500" cy="394239"/>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a:off x="1181100" y="7276527"/>
              <a:ext cx="4165600" cy="0"/>
            </a:xfrm>
            <a:prstGeom prst="line">
              <a:avLst/>
            </a:prstGeom>
            <a:noFill/>
            <a:ln w="12700" cap="flat">
              <a:solidFill>
                <a:srgbClr val="000000"/>
              </a:solidFill>
              <a:prstDash val="dash"/>
              <a:miter lim="400000"/>
            </a:ln>
            <a:effectLst/>
            <a:sp3d/>
          </p:spPr>
          <p:style>
            <a:lnRef idx="0">
              <a:scrgbClr r="0" g="0" b="0"/>
            </a:lnRef>
            <a:fillRef idx="0">
              <a:scrgbClr r="0" g="0" b="0"/>
            </a:fillRef>
            <a:effectRef idx="0">
              <a:scrgbClr r="0" g="0" b="0"/>
            </a:effectRef>
            <a:fontRef idx="none"/>
          </p:style>
        </p:cxnSp>
        <p:sp>
          <p:nvSpPr>
            <p:cNvPr id="29" name="TextBox 28"/>
            <p:cNvSpPr txBox="1"/>
            <p:nvPr/>
          </p:nvSpPr>
          <p:spPr>
            <a:xfrm>
              <a:off x="1181100" y="6872127"/>
              <a:ext cx="1231899" cy="459077"/>
            </a:xfrm>
            <a:prstGeom prst="rect">
              <a:avLst/>
            </a:prstGeom>
            <a:noFill/>
          </p:spPr>
          <p:txBody>
            <a:bodyPr wrap="square" rtlCol="0">
              <a:spAutoFit/>
            </a:bodyPr>
            <a:lstStyle/>
            <a:p>
              <a:r>
                <a:rPr lang="en-US" sz="2000" dirty="0" smtClean="0">
                  <a:latin typeface="+mj-lt"/>
                </a:rPr>
                <a:t>Goal line</a:t>
              </a:r>
            </a:p>
          </p:txBody>
        </p:sp>
        <p:sp>
          <p:nvSpPr>
            <p:cNvPr id="30" name="TextBox 29"/>
            <p:cNvSpPr txBox="1"/>
            <p:nvPr/>
          </p:nvSpPr>
          <p:spPr>
            <a:xfrm>
              <a:off x="2855108" y="9063099"/>
              <a:ext cx="817584" cy="459077"/>
            </a:xfrm>
            <a:prstGeom prst="rect">
              <a:avLst/>
            </a:prstGeom>
            <a:noFill/>
          </p:spPr>
          <p:txBody>
            <a:bodyPr wrap="square" rtlCol="0">
              <a:spAutoFit/>
            </a:bodyPr>
            <a:lstStyle/>
            <a:p>
              <a:r>
                <a:rPr lang="en-US" sz="2000" dirty="0" smtClean="0">
                  <a:latin typeface="+mj-lt"/>
                </a:rPr>
                <a:t>Time</a:t>
              </a:r>
            </a:p>
          </p:txBody>
        </p:sp>
        <p:sp>
          <p:nvSpPr>
            <p:cNvPr id="31" name="TextBox 30"/>
            <p:cNvSpPr txBox="1"/>
            <p:nvPr/>
          </p:nvSpPr>
          <p:spPr>
            <a:xfrm rot="16200000">
              <a:off x="502396" y="7580740"/>
              <a:ext cx="836978" cy="360956"/>
            </a:xfrm>
            <a:prstGeom prst="rect">
              <a:avLst/>
            </a:prstGeom>
            <a:noFill/>
          </p:spPr>
          <p:txBody>
            <a:bodyPr wrap="square" rtlCol="0">
              <a:spAutoFit/>
            </a:bodyPr>
            <a:lstStyle/>
            <a:p>
              <a:r>
                <a:rPr lang="en-US" sz="2000" dirty="0" smtClean="0">
                  <a:latin typeface="+mj-lt"/>
                </a:rPr>
                <a:t>Score</a:t>
              </a:r>
            </a:p>
          </p:txBody>
        </p:sp>
        <p:cxnSp>
          <p:nvCxnSpPr>
            <p:cNvPr id="32" name="Straight Connector 31"/>
            <p:cNvCxnSpPr/>
            <p:nvPr/>
          </p:nvCxnSpPr>
          <p:spPr>
            <a:xfrm flipH="1">
              <a:off x="2730501" y="6828412"/>
              <a:ext cx="418696" cy="667493"/>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6" name="Straight Connector 35"/>
            <p:cNvCxnSpPr/>
            <p:nvPr/>
          </p:nvCxnSpPr>
          <p:spPr>
            <a:xfrm>
              <a:off x="3149197" y="6852300"/>
              <a:ext cx="523495" cy="1113959"/>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flipV="1">
              <a:off x="3672692" y="6944979"/>
              <a:ext cx="418696" cy="1021280"/>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flipH="1" flipV="1">
              <a:off x="4091000" y="6964939"/>
              <a:ext cx="317889" cy="429032"/>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flipH="1">
              <a:off x="4408890" y="6944979"/>
              <a:ext cx="418307" cy="448992"/>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1" name="Straight Connector 50"/>
            <p:cNvCxnSpPr/>
            <p:nvPr/>
          </p:nvCxnSpPr>
          <p:spPr>
            <a:xfrm>
              <a:off x="4827197" y="6964939"/>
              <a:ext cx="519503" cy="491295"/>
            </a:xfrm>
            <a:prstGeom prst="line">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57" name="TextBox 56"/>
          <p:cNvSpPr txBox="1"/>
          <p:nvPr/>
        </p:nvSpPr>
        <p:spPr>
          <a:xfrm>
            <a:off x="6670754" y="7735876"/>
            <a:ext cx="5454336" cy="954107"/>
          </a:xfrm>
          <a:prstGeom prst="rect">
            <a:avLst/>
          </a:prstGeom>
          <a:noFill/>
        </p:spPr>
        <p:txBody>
          <a:bodyPr wrap="square" rtlCol="0">
            <a:spAutoFit/>
          </a:bodyPr>
          <a:lstStyle/>
          <a:p>
            <a:r>
              <a:rPr lang="en-US" sz="2800" dirty="0" smtClean="0">
                <a:latin typeface="+mj-lt"/>
              </a:rPr>
              <a:t>Score higher than goal line: OFF</a:t>
            </a:r>
          </a:p>
          <a:p>
            <a:r>
              <a:rPr lang="en-US" sz="2800" dirty="0" smtClean="0">
                <a:latin typeface="+mj-lt"/>
              </a:rPr>
              <a:t>Score lower than goal line: ON</a:t>
            </a:r>
          </a:p>
        </p:txBody>
      </p:sp>
      <p:grpSp>
        <p:nvGrpSpPr>
          <p:cNvPr id="59" name="Group 58"/>
          <p:cNvGrpSpPr/>
          <p:nvPr/>
        </p:nvGrpSpPr>
        <p:grpSpPr>
          <a:xfrm>
            <a:off x="1345797" y="961485"/>
            <a:ext cx="10020300" cy="1321140"/>
            <a:chOff x="1231497" y="923664"/>
            <a:chExt cx="10020300" cy="1321140"/>
          </a:xfrm>
        </p:grpSpPr>
        <p:sp>
          <p:nvSpPr>
            <p:cNvPr id="17" name="AutoShape 205"/>
            <p:cNvSpPr>
              <a:spLocks noChangeArrowheads="1"/>
            </p:cNvSpPr>
            <p:nvPr/>
          </p:nvSpPr>
          <p:spPr bwMode="auto">
            <a:xfrm>
              <a:off x="1231497" y="1033664"/>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Input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8" name="AutoShape 205"/>
            <p:cNvSpPr>
              <a:spLocks noChangeArrowheads="1"/>
            </p:cNvSpPr>
            <p:nvPr/>
          </p:nvSpPr>
          <p:spPr bwMode="auto">
            <a:xfrm>
              <a:off x="4375061" y="1033664"/>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Design Artifact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20" name="AutoShape 205"/>
            <p:cNvSpPr>
              <a:spLocks noChangeArrowheads="1"/>
            </p:cNvSpPr>
            <p:nvPr/>
          </p:nvSpPr>
          <p:spPr bwMode="auto">
            <a:xfrm>
              <a:off x="8921661" y="1027207"/>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21" name="Straight Arrow Connector 20"/>
            <p:cNvCxnSpPr>
              <a:stCxn id="17" idx="3"/>
              <a:endCxn id="18" idx="1"/>
            </p:cNvCxnSpPr>
            <p:nvPr/>
          </p:nvCxnSpPr>
          <p:spPr>
            <a:xfrm>
              <a:off x="2958697" y="1289053"/>
              <a:ext cx="1416364"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p:cNvCxnSpPr>
              <a:stCxn id="18" idx="3"/>
              <a:endCxn id="20" idx="1"/>
            </p:cNvCxnSpPr>
            <p:nvPr/>
          </p:nvCxnSpPr>
          <p:spPr>
            <a:xfrm flipV="1">
              <a:off x="6705197" y="1282596"/>
              <a:ext cx="2216464" cy="645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Elbow Connector 22"/>
            <p:cNvCxnSpPr>
              <a:stCxn id="20" idx="2"/>
              <a:endCxn id="17" idx="2"/>
            </p:cNvCxnSpPr>
            <p:nvPr/>
          </p:nvCxnSpPr>
          <p:spPr>
            <a:xfrm rot="5400000">
              <a:off x="6087685" y="-2454603"/>
              <a:ext cx="6457" cy="7991632"/>
            </a:xfrm>
            <a:prstGeom prst="bentConnector3">
              <a:avLst>
                <a:gd name="adj1" fmla="val 10327660"/>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4" name="TextBox 23"/>
            <p:cNvSpPr txBox="1"/>
            <p:nvPr/>
          </p:nvSpPr>
          <p:spPr>
            <a:xfrm>
              <a:off x="5199565" y="1721584"/>
              <a:ext cx="1782695" cy="523220"/>
            </a:xfrm>
            <a:prstGeom prst="rect">
              <a:avLst/>
            </a:prstGeom>
            <a:noFill/>
          </p:spPr>
          <p:txBody>
            <a:bodyPr wrap="square" rtlCol="0">
              <a:spAutoFit/>
            </a:bodyPr>
            <a:lstStyle/>
            <a:p>
              <a:r>
                <a:rPr lang="en-US" sz="2800" i="1" dirty="0" smtClean="0">
                  <a:latin typeface="+mj-lt"/>
                </a:rPr>
                <a:t>Feedback</a:t>
              </a:r>
            </a:p>
          </p:txBody>
        </p:sp>
        <p:sp>
          <p:nvSpPr>
            <p:cNvPr id="58" name="TextBox 57"/>
            <p:cNvSpPr txBox="1"/>
            <p:nvPr/>
          </p:nvSpPr>
          <p:spPr>
            <a:xfrm>
              <a:off x="6807200" y="923664"/>
              <a:ext cx="2050961" cy="400110"/>
            </a:xfrm>
            <a:prstGeom prst="rect">
              <a:avLst/>
            </a:prstGeom>
            <a:noFill/>
          </p:spPr>
          <p:txBody>
            <a:bodyPr wrap="square" rtlCol="0">
              <a:spAutoFit/>
            </a:bodyPr>
            <a:lstStyle/>
            <a:p>
              <a:r>
                <a:rPr lang="en-US" sz="2000" i="1" dirty="0" smtClean="0">
                  <a:latin typeface="+mj-lt"/>
                </a:rPr>
                <a:t>Simulation Test</a:t>
              </a:r>
            </a:p>
          </p:txBody>
        </p:sp>
      </p:grpSp>
    </p:spTree>
    <p:extLst>
      <p:ext uri="{BB962C8B-B14F-4D97-AF65-F5344CB8AC3E}">
        <p14:creationId xmlns:p14="http://schemas.microsoft.com/office/powerpoint/2010/main" val="2320274355"/>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1181100" y="84493"/>
            <a:ext cx="10865209" cy="7047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a:solidFill>
                  <a:schemeClr val="tx1"/>
                </a:solidFill>
                <a:latin typeface="+mn-ea"/>
                <a:ea typeface="+mn-ea"/>
              </a:rPr>
              <a:t>C</a:t>
            </a:r>
            <a:r>
              <a:rPr lang="en-US" sz="4000" b="1" dirty="0" smtClean="0">
                <a:solidFill>
                  <a:schemeClr val="tx1"/>
                </a:solidFill>
                <a:latin typeface="+mn-ea"/>
                <a:ea typeface="+mn-ea"/>
              </a:rPr>
              <a:t>hallenges in creating feedback in design</a:t>
            </a:r>
            <a:endParaRPr lang="en-US" sz="4000" b="1" dirty="0">
              <a:solidFill>
                <a:schemeClr val="tx1"/>
              </a:solidFill>
              <a:latin typeface="+mn-ea"/>
              <a:ea typeface="+mn-ea"/>
            </a:endParaRPr>
          </a:p>
        </p:txBody>
      </p:sp>
      <p:sp>
        <p:nvSpPr>
          <p:cNvPr id="55" name="TextBox 54"/>
          <p:cNvSpPr txBox="1"/>
          <p:nvPr/>
        </p:nvSpPr>
        <p:spPr>
          <a:xfrm>
            <a:off x="323492" y="979328"/>
            <a:ext cx="11817708" cy="830997"/>
          </a:xfrm>
          <a:prstGeom prst="rect">
            <a:avLst/>
          </a:prstGeom>
          <a:noFill/>
        </p:spPr>
        <p:txBody>
          <a:bodyPr wrap="square" rtlCol="0">
            <a:spAutoFit/>
          </a:bodyPr>
          <a:lstStyle/>
          <a:p>
            <a:pPr algn="ctr"/>
            <a:r>
              <a:rPr lang="en-US" sz="2400" dirty="0" smtClean="0">
                <a:latin typeface="+mj-lt"/>
              </a:rPr>
              <a:t>Feedback is meant to modify designer behavior, but what aspect of the behavior?</a:t>
            </a:r>
          </a:p>
          <a:p>
            <a:pPr algn="ctr"/>
            <a:r>
              <a:rPr lang="en-US" sz="2400" dirty="0" smtClean="0">
                <a:latin typeface="+mj-lt"/>
              </a:rPr>
              <a:t>(Behavior is defined by a sequence of actions.)</a:t>
            </a:r>
          </a:p>
        </p:txBody>
      </p:sp>
      <p:sp>
        <p:nvSpPr>
          <p:cNvPr id="9" name="AutoShape 205"/>
          <p:cNvSpPr>
            <a:spLocks noChangeArrowheads="1"/>
          </p:cNvSpPr>
          <p:nvPr/>
        </p:nvSpPr>
        <p:spPr bwMode="auto">
          <a:xfrm>
            <a:off x="3025933" y="3319328"/>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Action X</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0" name="AutoShape 205"/>
          <p:cNvSpPr>
            <a:spLocks noChangeArrowheads="1"/>
          </p:cNvSpPr>
          <p:nvPr/>
        </p:nvSpPr>
        <p:spPr bwMode="auto">
          <a:xfrm>
            <a:off x="5280496" y="3319328"/>
            <a:ext cx="2568103"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Design Artifact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1" name="AutoShape 205"/>
          <p:cNvSpPr>
            <a:spLocks noChangeArrowheads="1"/>
          </p:cNvSpPr>
          <p:nvPr/>
        </p:nvSpPr>
        <p:spPr bwMode="auto">
          <a:xfrm>
            <a:off x="8277697" y="3312871"/>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 A</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12" name="Straight Arrow Connector 11"/>
          <p:cNvCxnSpPr>
            <a:stCxn id="9" idx="3"/>
            <a:endCxn id="10" idx="1"/>
          </p:cNvCxnSpPr>
          <p:nvPr/>
        </p:nvCxnSpPr>
        <p:spPr>
          <a:xfrm>
            <a:off x="4753133" y="3574717"/>
            <a:ext cx="527363"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p:cNvCxnSpPr>
            <a:stCxn id="10" idx="3"/>
            <a:endCxn id="11" idx="1"/>
          </p:cNvCxnSpPr>
          <p:nvPr/>
        </p:nvCxnSpPr>
        <p:spPr>
          <a:xfrm flipV="1">
            <a:off x="7848599" y="3568260"/>
            <a:ext cx="429098" cy="645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Elbow Connector 18"/>
          <p:cNvCxnSpPr>
            <a:stCxn id="11" idx="2"/>
            <a:endCxn id="9" idx="2"/>
          </p:cNvCxnSpPr>
          <p:nvPr/>
        </p:nvCxnSpPr>
        <p:spPr>
          <a:xfrm rot="5400000">
            <a:off x="6662921" y="1050261"/>
            <a:ext cx="6457" cy="5553232"/>
          </a:xfrm>
          <a:prstGeom prst="bentConnector3">
            <a:avLst>
              <a:gd name="adj1" fmla="val 8360802"/>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7" name="TextBox 26"/>
          <p:cNvSpPr txBox="1"/>
          <p:nvPr/>
        </p:nvSpPr>
        <p:spPr>
          <a:xfrm>
            <a:off x="265303" y="2038737"/>
            <a:ext cx="11875897" cy="461665"/>
          </a:xfrm>
          <a:prstGeom prst="rect">
            <a:avLst/>
          </a:prstGeom>
          <a:noFill/>
        </p:spPr>
        <p:txBody>
          <a:bodyPr wrap="square" rtlCol="0">
            <a:spAutoFit/>
          </a:bodyPr>
          <a:lstStyle/>
          <a:p>
            <a:r>
              <a:rPr lang="en-US" sz="2400" b="1" dirty="0" smtClean="0">
                <a:latin typeface="+mn-lt"/>
              </a:rPr>
              <a:t>Case I</a:t>
            </a:r>
            <a:r>
              <a:rPr lang="en-US" sz="2400" dirty="0" smtClean="0">
                <a:latin typeface="+mj-lt"/>
              </a:rPr>
              <a:t>: Only one action occurs before testing the design, changing only one output</a:t>
            </a:r>
          </a:p>
        </p:txBody>
      </p:sp>
      <p:sp>
        <p:nvSpPr>
          <p:cNvPr id="29" name="AutoShape 205"/>
          <p:cNvSpPr>
            <a:spLocks noChangeArrowheads="1"/>
          </p:cNvSpPr>
          <p:nvPr/>
        </p:nvSpPr>
        <p:spPr bwMode="auto">
          <a:xfrm>
            <a:off x="3059348" y="6205705"/>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Action X</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30" name="AutoShape 205"/>
          <p:cNvSpPr>
            <a:spLocks noChangeArrowheads="1"/>
          </p:cNvSpPr>
          <p:nvPr/>
        </p:nvSpPr>
        <p:spPr bwMode="auto">
          <a:xfrm>
            <a:off x="5313911" y="7062460"/>
            <a:ext cx="2568103"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Design Artifact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31" name="AutoShape 205"/>
          <p:cNvSpPr>
            <a:spLocks noChangeArrowheads="1"/>
          </p:cNvSpPr>
          <p:nvPr/>
        </p:nvSpPr>
        <p:spPr bwMode="auto">
          <a:xfrm>
            <a:off x="8374612" y="7058495"/>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 A</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33" name="Straight Arrow Connector 32"/>
          <p:cNvCxnSpPr>
            <a:stCxn id="30" idx="3"/>
            <a:endCxn id="31" idx="1"/>
          </p:cNvCxnSpPr>
          <p:nvPr/>
        </p:nvCxnSpPr>
        <p:spPr>
          <a:xfrm flipV="1">
            <a:off x="7882014" y="7313884"/>
            <a:ext cx="492598" cy="396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4" name="Elbow Connector 33"/>
          <p:cNvCxnSpPr>
            <a:stCxn id="31" idx="2"/>
            <a:endCxn id="38" idx="2"/>
          </p:cNvCxnSpPr>
          <p:nvPr/>
        </p:nvCxnSpPr>
        <p:spPr>
          <a:xfrm rot="5400000">
            <a:off x="6276414" y="5213445"/>
            <a:ext cx="907439" cy="5619095"/>
          </a:xfrm>
          <a:prstGeom prst="bentConnector3">
            <a:avLst>
              <a:gd name="adj1" fmla="val 125192"/>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35" name="TextBox 34"/>
          <p:cNvSpPr txBox="1"/>
          <p:nvPr/>
        </p:nvSpPr>
        <p:spPr>
          <a:xfrm>
            <a:off x="298718" y="5293414"/>
            <a:ext cx="11747591" cy="461665"/>
          </a:xfrm>
          <a:prstGeom prst="rect">
            <a:avLst/>
          </a:prstGeom>
          <a:noFill/>
        </p:spPr>
        <p:txBody>
          <a:bodyPr wrap="square" rtlCol="0">
            <a:spAutoFit/>
          </a:bodyPr>
          <a:lstStyle/>
          <a:p>
            <a:r>
              <a:rPr lang="en-US" sz="2400" b="1" dirty="0" smtClean="0">
                <a:latin typeface="+mn-lt"/>
              </a:rPr>
              <a:t>Case II</a:t>
            </a:r>
            <a:r>
              <a:rPr lang="en-US" sz="2400" dirty="0" smtClean="0">
                <a:latin typeface="+mj-lt"/>
              </a:rPr>
              <a:t>: Multiple actions occur before testing the design, changing only one output</a:t>
            </a:r>
          </a:p>
        </p:txBody>
      </p:sp>
      <p:sp>
        <p:nvSpPr>
          <p:cNvPr id="37" name="AutoShape 205"/>
          <p:cNvSpPr>
            <a:spLocks noChangeArrowheads="1"/>
          </p:cNvSpPr>
          <p:nvPr/>
        </p:nvSpPr>
        <p:spPr bwMode="auto">
          <a:xfrm>
            <a:off x="3082385" y="7066770"/>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Action </a:t>
            </a:r>
            <a:r>
              <a:rPr lang="en-US" sz="2400" dirty="0">
                <a:solidFill>
                  <a:schemeClr val="tx1"/>
                </a:solidFill>
                <a:latin typeface="+mj-ea"/>
                <a:ea typeface="+mj-ea"/>
                <a:cs typeface="Times New Roman" panose="02020603050405020304" pitchFamily="18" charset="0"/>
              </a:rPr>
              <a:t>Y</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38" name="AutoShape 205"/>
          <p:cNvSpPr>
            <a:spLocks noChangeArrowheads="1"/>
          </p:cNvSpPr>
          <p:nvPr/>
        </p:nvSpPr>
        <p:spPr bwMode="auto">
          <a:xfrm>
            <a:off x="3056985" y="7965934"/>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Action </a:t>
            </a:r>
            <a:r>
              <a:rPr lang="en-US" sz="2400" dirty="0">
                <a:solidFill>
                  <a:schemeClr val="tx1"/>
                </a:solidFill>
                <a:latin typeface="+mj-ea"/>
                <a:ea typeface="+mj-ea"/>
                <a:cs typeface="Times New Roman" panose="02020603050405020304" pitchFamily="18" charset="0"/>
              </a:rPr>
              <a:t>Z</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39" name="Elbow Connector 38"/>
          <p:cNvCxnSpPr>
            <a:stCxn id="29" idx="3"/>
            <a:endCxn id="30" idx="0"/>
          </p:cNvCxnSpPr>
          <p:nvPr/>
        </p:nvCxnSpPr>
        <p:spPr>
          <a:xfrm>
            <a:off x="4786548" y="6461094"/>
            <a:ext cx="1811415" cy="601366"/>
          </a:xfrm>
          <a:prstGeom prst="bentConnector2">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Elbow Connector 43"/>
          <p:cNvCxnSpPr>
            <a:stCxn id="38" idx="3"/>
            <a:endCxn id="30" idx="2"/>
          </p:cNvCxnSpPr>
          <p:nvPr/>
        </p:nvCxnSpPr>
        <p:spPr>
          <a:xfrm flipV="1">
            <a:off x="4784185" y="7573238"/>
            <a:ext cx="1813778" cy="648085"/>
          </a:xfrm>
          <a:prstGeom prst="bentConnector2">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Straight Arrow Connector 46"/>
          <p:cNvCxnSpPr>
            <a:stCxn id="37" idx="3"/>
            <a:endCxn id="30" idx="1"/>
          </p:cNvCxnSpPr>
          <p:nvPr/>
        </p:nvCxnSpPr>
        <p:spPr>
          <a:xfrm flipV="1">
            <a:off x="4809585" y="7317849"/>
            <a:ext cx="504326" cy="431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Elbow Connector 52"/>
          <p:cNvCxnSpPr>
            <a:stCxn id="31" idx="0"/>
            <a:endCxn id="29" idx="0"/>
          </p:cNvCxnSpPr>
          <p:nvPr/>
        </p:nvCxnSpPr>
        <p:spPr>
          <a:xfrm rot="16200000" flipV="1">
            <a:off x="6304919" y="3823734"/>
            <a:ext cx="852790" cy="5616732"/>
          </a:xfrm>
          <a:prstGeom prst="bentConnector3">
            <a:avLst>
              <a:gd name="adj1" fmla="val 126806"/>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56" name="Elbow Connector 55"/>
          <p:cNvCxnSpPr>
            <a:stCxn id="31" idx="3"/>
            <a:endCxn id="37" idx="2"/>
          </p:cNvCxnSpPr>
          <p:nvPr/>
        </p:nvCxnSpPr>
        <p:spPr>
          <a:xfrm flipH="1">
            <a:off x="3945985" y="7313884"/>
            <a:ext cx="6758763" cy="263664"/>
          </a:xfrm>
          <a:prstGeom prst="bentConnector4">
            <a:avLst>
              <a:gd name="adj1" fmla="val -3382"/>
              <a:gd name="adj2" fmla="val 186701"/>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2313469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1181100" y="84493"/>
            <a:ext cx="10865209" cy="1045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a:solidFill>
                  <a:schemeClr val="tx1"/>
                </a:solidFill>
                <a:latin typeface="+mn-ea"/>
                <a:ea typeface="+mn-ea"/>
              </a:rPr>
              <a:t>C</a:t>
            </a:r>
            <a:r>
              <a:rPr lang="en-US" sz="4000" b="1" dirty="0" smtClean="0">
                <a:solidFill>
                  <a:schemeClr val="tx1"/>
                </a:solidFill>
                <a:latin typeface="+mn-ea"/>
                <a:ea typeface="+mn-ea"/>
              </a:rPr>
              <a:t>hallenges in creating feedback in design</a:t>
            </a:r>
            <a:endParaRPr lang="en-US" sz="4000" b="1" dirty="0">
              <a:solidFill>
                <a:schemeClr val="tx1"/>
              </a:solidFill>
              <a:latin typeface="+mn-ea"/>
              <a:ea typeface="+mn-ea"/>
            </a:endParaRPr>
          </a:p>
        </p:txBody>
      </p:sp>
      <p:sp>
        <p:nvSpPr>
          <p:cNvPr id="55" name="TextBox 54"/>
          <p:cNvSpPr txBox="1"/>
          <p:nvPr/>
        </p:nvSpPr>
        <p:spPr>
          <a:xfrm>
            <a:off x="844820" y="989869"/>
            <a:ext cx="11404690" cy="523220"/>
          </a:xfrm>
          <a:prstGeom prst="rect">
            <a:avLst/>
          </a:prstGeom>
          <a:noFill/>
        </p:spPr>
        <p:txBody>
          <a:bodyPr wrap="square" rtlCol="0">
            <a:spAutoFit/>
          </a:bodyPr>
          <a:lstStyle/>
          <a:p>
            <a:pPr algn="ctr"/>
            <a:r>
              <a:rPr lang="en-US" sz="2800" dirty="0" smtClean="0">
                <a:latin typeface="+mj-lt"/>
              </a:rPr>
              <a:t>How should SmartCAD respond to the user’s actions?</a:t>
            </a:r>
          </a:p>
        </p:txBody>
      </p:sp>
      <p:sp>
        <p:nvSpPr>
          <p:cNvPr id="9" name="AutoShape 205"/>
          <p:cNvSpPr>
            <a:spLocks noChangeArrowheads="1"/>
          </p:cNvSpPr>
          <p:nvPr/>
        </p:nvSpPr>
        <p:spPr bwMode="auto">
          <a:xfrm>
            <a:off x="3025933" y="3319328"/>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Action X</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0" name="AutoShape 205"/>
          <p:cNvSpPr>
            <a:spLocks noChangeArrowheads="1"/>
          </p:cNvSpPr>
          <p:nvPr/>
        </p:nvSpPr>
        <p:spPr bwMode="auto">
          <a:xfrm>
            <a:off x="5280496" y="3319328"/>
            <a:ext cx="2568103"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Design Artifact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11" name="AutoShape 205"/>
          <p:cNvSpPr>
            <a:spLocks noChangeArrowheads="1"/>
          </p:cNvSpPr>
          <p:nvPr/>
        </p:nvSpPr>
        <p:spPr bwMode="auto">
          <a:xfrm>
            <a:off x="8374612" y="2953132"/>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 A</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12" name="Straight Arrow Connector 11"/>
          <p:cNvCxnSpPr>
            <a:stCxn id="9" idx="3"/>
            <a:endCxn id="10" idx="1"/>
          </p:cNvCxnSpPr>
          <p:nvPr/>
        </p:nvCxnSpPr>
        <p:spPr>
          <a:xfrm>
            <a:off x="4753133" y="3574717"/>
            <a:ext cx="527363"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Elbow Connector 18"/>
          <p:cNvCxnSpPr>
            <a:stCxn id="24" idx="2"/>
            <a:endCxn id="9" idx="2"/>
          </p:cNvCxnSpPr>
          <p:nvPr/>
        </p:nvCxnSpPr>
        <p:spPr>
          <a:xfrm rot="5400000" flipH="1">
            <a:off x="6545219" y="1174420"/>
            <a:ext cx="338775" cy="5650148"/>
          </a:xfrm>
          <a:prstGeom prst="bentConnector3">
            <a:avLst>
              <a:gd name="adj1" fmla="val -67478"/>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7" name="TextBox 26"/>
          <p:cNvSpPr txBox="1"/>
          <p:nvPr/>
        </p:nvSpPr>
        <p:spPr>
          <a:xfrm>
            <a:off x="252603" y="2026037"/>
            <a:ext cx="12625197" cy="461665"/>
          </a:xfrm>
          <a:prstGeom prst="rect">
            <a:avLst/>
          </a:prstGeom>
          <a:noFill/>
        </p:spPr>
        <p:txBody>
          <a:bodyPr wrap="square" rtlCol="0">
            <a:spAutoFit/>
          </a:bodyPr>
          <a:lstStyle/>
          <a:p>
            <a:r>
              <a:rPr lang="en-US" sz="2400" b="1" dirty="0" smtClean="0">
                <a:latin typeface="+mn-lt"/>
              </a:rPr>
              <a:t>Case III</a:t>
            </a:r>
            <a:r>
              <a:rPr lang="en-US" sz="2400" dirty="0" smtClean="0">
                <a:latin typeface="+mj-lt"/>
              </a:rPr>
              <a:t>: Only one action occurs before testing the design, changing multiple outputs</a:t>
            </a:r>
          </a:p>
        </p:txBody>
      </p:sp>
      <p:sp>
        <p:nvSpPr>
          <p:cNvPr id="29" name="AutoShape 205"/>
          <p:cNvSpPr>
            <a:spLocks noChangeArrowheads="1"/>
          </p:cNvSpPr>
          <p:nvPr/>
        </p:nvSpPr>
        <p:spPr bwMode="auto">
          <a:xfrm>
            <a:off x="3059348" y="6205705"/>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Action X</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30" name="AutoShape 205"/>
          <p:cNvSpPr>
            <a:spLocks noChangeArrowheads="1"/>
          </p:cNvSpPr>
          <p:nvPr/>
        </p:nvSpPr>
        <p:spPr bwMode="auto">
          <a:xfrm>
            <a:off x="5313911" y="7062460"/>
            <a:ext cx="2568103"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Design Artifact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31" name="AutoShape 205"/>
          <p:cNvSpPr>
            <a:spLocks noChangeArrowheads="1"/>
          </p:cNvSpPr>
          <p:nvPr/>
        </p:nvSpPr>
        <p:spPr bwMode="auto">
          <a:xfrm>
            <a:off x="8374612" y="6693108"/>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 A</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34" name="Elbow Connector 33"/>
          <p:cNvCxnSpPr>
            <a:stCxn id="31" idx="3"/>
            <a:endCxn id="38" idx="2"/>
          </p:cNvCxnSpPr>
          <p:nvPr/>
        </p:nvCxnSpPr>
        <p:spPr>
          <a:xfrm flipH="1">
            <a:off x="3920585" y="6948497"/>
            <a:ext cx="6784163" cy="1528215"/>
          </a:xfrm>
          <a:prstGeom prst="bentConnector4">
            <a:avLst>
              <a:gd name="adj1" fmla="val -3370"/>
              <a:gd name="adj2" fmla="val 114959"/>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35" name="TextBox 34"/>
          <p:cNvSpPr txBox="1"/>
          <p:nvPr/>
        </p:nvSpPr>
        <p:spPr>
          <a:xfrm>
            <a:off x="286018" y="5293414"/>
            <a:ext cx="12591782" cy="461665"/>
          </a:xfrm>
          <a:prstGeom prst="rect">
            <a:avLst/>
          </a:prstGeom>
          <a:noFill/>
        </p:spPr>
        <p:txBody>
          <a:bodyPr wrap="square" rtlCol="0">
            <a:spAutoFit/>
          </a:bodyPr>
          <a:lstStyle/>
          <a:p>
            <a:r>
              <a:rPr lang="en-US" sz="2400" b="1" dirty="0" smtClean="0">
                <a:latin typeface="+mn-lt"/>
              </a:rPr>
              <a:t>Case IV</a:t>
            </a:r>
            <a:r>
              <a:rPr lang="en-US" sz="2400" dirty="0" smtClean="0">
                <a:latin typeface="+mj-lt"/>
              </a:rPr>
              <a:t>: Multiple actions occur before testing the design, changing multiple outputs</a:t>
            </a:r>
          </a:p>
        </p:txBody>
      </p:sp>
      <p:sp>
        <p:nvSpPr>
          <p:cNvPr id="37" name="AutoShape 205"/>
          <p:cNvSpPr>
            <a:spLocks noChangeArrowheads="1"/>
          </p:cNvSpPr>
          <p:nvPr/>
        </p:nvSpPr>
        <p:spPr bwMode="auto">
          <a:xfrm>
            <a:off x="3082385" y="7066770"/>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Action </a:t>
            </a:r>
            <a:r>
              <a:rPr lang="en-US" sz="2400" dirty="0">
                <a:solidFill>
                  <a:schemeClr val="tx1"/>
                </a:solidFill>
                <a:latin typeface="+mj-ea"/>
                <a:ea typeface="+mj-ea"/>
                <a:cs typeface="Times New Roman" panose="02020603050405020304" pitchFamily="18" charset="0"/>
              </a:rPr>
              <a:t>Y</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38" name="AutoShape 205"/>
          <p:cNvSpPr>
            <a:spLocks noChangeArrowheads="1"/>
          </p:cNvSpPr>
          <p:nvPr/>
        </p:nvSpPr>
        <p:spPr bwMode="auto">
          <a:xfrm>
            <a:off x="3056985" y="7965934"/>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Action </a:t>
            </a:r>
            <a:r>
              <a:rPr lang="en-US" sz="2400" dirty="0">
                <a:solidFill>
                  <a:schemeClr val="tx1"/>
                </a:solidFill>
                <a:latin typeface="+mj-ea"/>
                <a:ea typeface="+mj-ea"/>
                <a:cs typeface="Times New Roman" panose="02020603050405020304" pitchFamily="18" charset="0"/>
              </a:rPr>
              <a:t>Z</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39" name="Elbow Connector 38"/>
          <p:cNvCxnSpPr>
            <a:stCxn id="29" idx="3"/>
            <a:endCxn id="30" idx="0"/>
          </p:cNvCxnSpPr>
          <p:nvPr/>
        </p:nvCxnSpPr>
        <p:spPr>
          <a:xfrm>
            <a:off x="4786548" y="6461094"/>
            <a:ext cx="1811415" cy="601366"/>
          </a:xfrm>
          <a:prstGeom prst="bentConnector2">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4" name="Elbow Connector 43"/>
          <p:cNvCxnSpPr>
            <a:stCxn id="38" idx="3"/>
            <a:endCxn id="30" idx="2"/>
          </p:cNvCxnSpPr>
          <p:nvPr/>
        </p:nvCxnSpPr>
        <p:spPr>
          <a:xfrm flipV="1">
            <a:off x="4784185" y="7573238"/>
            <a:ext cx="1813778" cy="648085"/>
          </a:xfrm>
          <a:prstGeom prst="bentConnector2">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Straight Arrow Connector 46"/>
          <p:cNvCxnSpPr>
            <a:stCxn id="37" idx="3"/>
            <a:endCxn id="30" idx="1"/>
          </p:cNvCxnSpPr>
          <p:nvPr/>
        </p:nvCxnSpPr>
        <p:spPr>
          <a:xfrm flipV="1">
            <a:off x="4809585" y="7317849"/>
            <a:ext cx="504326" cy="431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Elbow Connector 52"/>
          <p:cNvCxnSpPr>
            <a:stCxn id="31" idx="0"/>
            <a:endCxn id="29" idx="0"/>
          </p:cNvCxnSpPr>
          <p:nvPr/>
        </p:nvCxnSpPr>
        <p:spPr>
          <a:xfrm rot="16200000" flipV="1">
            <a:off x="6487613" y="3641041"/>
            <a:ext cx="487403" cy="5616732"/>
          </a:xfrm>
          <a:prstGeom prst="bentConnector3">
            <a:avLst>
              <a:gd name="adj1" fmla="val 146902"/>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56" name="Elbow Connector 55"/>
          <p:cNvCxnSpPr>
            <a:stCxn id="31" idx="3"/>
            <a:endCxn id="37" idx="2"/>
          </p:cNvCxnSpPr>
          <p:nvPr/>
        </p:nvCxnSpPr>
        <p:spPr>
          <a:xfrm flipH="1">
            <a:off x="3945985" y="6948497"/>
            <a:ext cx="6758763" cy="629051"/>
          </a:xfrm>
          <a:prstGeom prst="bentConnector4">
            <a:avLst>
              <a:gd name="adj1" fmla="val -3382"/>
              <a:gd name="adj2" fmla="val 146435"/>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4" name="AutoShape 205"/>
          <p:cNvSpPr>
            <a:spLocks noChangeArrowheads="1"/>
          </p:cNvSpPr>
          <p:nvPr/>
        </p:nvSpPr>
        <p:spPr bwMode="auto">
          <a:xfrm>
            <a:off x="8374613" y="3658103"/>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 B</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32" name="Elbow Connector 31"/>
          <p:cNvCxnSpPr>
            <a:stCxn id="11" idx="0"/>
            <a:endCxn id="9" idx="0"/>
          </p:cNvCxnSpPr>
          <p:nvPr/>
        </p:nvCxnSpPr>
        <p:spPr>
          <a:xfrm rot="16200000" flipH="1" flipV="1">
            <a:off x="6531509" y="311156"/>
            <a:ext cx="366196" cy="5650147"/>
          </a:xfrm>
          <a:prstGeom prst="bentConnector3">
            <a:avLst>
              <a:gd name="adj1" fmla="val -62426"/>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36" name="Elbow Connector 35"/>
          <p:cNvCxnSpPr>
            <a:stCxn id="10" idx="3"/>
            <a:endCxn id="11" idx="1"/>
          </p:cNvCxnSpPr>
          <p:nvPr/>
        </p:nvCxnSpPr>
        <p:spPr>
          <a:xfrm flipV="1">
            <a:off x="7848599" y="3208521"/>
            <a:ext cx="526013" cy="366196"/>
          </a:xfrm>
          <a:prstGeom prst="bentConnector3">
            <a:avLst>
              <a:gd name="adj1" fmla="val 50000"/>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Elbow Connector 39"/>
          <p:cNvCxnSpPr>
            <a:stCxn id="10" idx="3"/>
            <a:endCxn id="24" idx="1"/>
          </p:cNvCxnSpPr>
          <p:nvPr/>
        </p:nvCxnSpPr>
        <p:spPr>
          <a:xfrm>
            <a:off x="7848599" y="3574717"/>
            <a:ext cx="526014" cy="338775"/>
          </a:xfrm>
          <a:prstGeom prst="bentConnector3">
            <a:avLst>
              <a:gd name="adj1" fmla="val 50000"/>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3" name="AutoShape 205"/>
          <p:cNvSpPr>
            <a:spLocks noChangeArrowheads="1"/>
          </p:cNvSpPr>
          <p:nvPr/>
        </p:nvSpPr>
        <p:spPr bwMode="auto">
          <a:xfrm>
            <a:off x="8374612" y="7504505"/>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 B</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48" name="Elbow Connector 47"/>
          <p:cNvCxnSpPr>
            <a:stCxn id="30" idx="3"/>
            <a:endCxn id="31" idx="1"/>
          </p:cNvCxnSpPr>
          <p:nvPr/>
        </p:nvCxnSpPr>
        <p:spPr>
          <a:xfrm flipV="1">
            <a:off x="7882014" y="6948497"/>
            <a:ext cx="492598" cy="369352"/>
          </a:xfrm>
          <a:prstGeom prst="bentConnector3">
            <a:avLst>
              <a:gd name="adj1" fmla="val 50000"/>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0" name="Elbow Connector 49"/>
          <p:cNvCxnSpPr>
            <a:stCxn id="30" idx="3"/>
            <a:endCxn id="43" idx="1"/>
          </p:cNvCxnSpPr>
          <p:nvPr/>
        </p:nvCxnSpPr>
        <p:spPr>
          <a:xfrm>
            <a:off x="7882014" y="7317849"/>
            <a:ext cx="492598" cy="442045"/>
          </a:xfrm>
          <a:prstGeom prst="bentConnector3">
            <a:avLst>
              <a:gd name="adj1" fmla="val 50000"/>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7" name="Elbow Connector 56"/>
          <p:cNvCxnSpPr>
            <a:stCxn id="43" idx="2"/>
            <a:endCxn id="38" idx="2"/>
          </p:cNvCxnSpPr>
          <p:nvPr/>
        </p:nvCxnSpPr>
        <p:spPr>
          <a:xfrm rot="5400000">
            <a:off x="6499419" y="5436450"/>
            <a:ext cx="461429" cy="5619095"/>
          </a:xfrm>
          <a:prstGeom prst="bentConnector3">
            <a:avLst>
              <a:gd name="adj1" fmla="val 149542"/>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2653968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498325" y="249594"/>
            <a:ext cx="12097678" cy="5921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Feedback based on action mining</a:t>
            </a:r>
            <a:endParaRPr lang="en-US" sz="4000" b="1" dirty="0">
              <a:solidFill>
                <a:schemeClr val="tx1"/>
              </a:solidFill>
              <a:latin typeface="+mn-ea"/>
              <a:ea typeface="+mn-ea"/>
            </a:endParaRPr>
          </a:p>
        </p:txBody>
      </p:sp>
      <p:grpSp>
        <p:nvGrpSpPr>
          <p:cNvPr id="16" name="Group 15"/>
          <p:cNvGrpSpPr/>
          <p:nvPr/>
        </p:nvGrpSpPr>
        <p:grpSpPr>
          <a:xfrm>
            <a:off x="1802362" y="963443"/>
            <a:ext cx="9489604" cy="1765729"/>
            <a:chOff x="1673696" y="1953394"/>
            <a:chExt cx="9489604" cy="1765729"/>
          </a:xfrm>
        </p:grpSpPr>
        <p:sp>
          <p:nvSpPr>
            <p:cNvPr id="6" name="AutoShape 205"/>
            <p:cNvSpPr>
              <a:spLocks noChangeArrowheads="1"/>
            </p:cNvSpPr>
            <p:nvPr/>
          </p:nvSpPr>
          <p:spPr bwMode="auto">
            <a:xfrm>
              <a:off x="1673696" y="2153449"/>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smtClean="0">
                  <a:solidFill>
                    <a:schemeClr val="tx1"/>
                  </a:solidFill>
                  <a:latin typeface="+mj-ea"/>
                  <a:ea typeface="+mj-ea"/>
                  <a:cs typeface="Times New Roman" panose="02020603050405020304" pitchFamily="18" charset="0"/>
                </a:rPr>
                <a:t>Action</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7" name="AutoShape 205"/>
            <p:cNvSpPr>
              <a:spLocks noChangeArrowheads="1"/>
            </p:cNvSpPr>
            <p:nvPr/>
          </p:nvSpPr>
          <p:spPr bwMode="auto">
            <a:xfrm>
              <a:off x="4823296" y="2153449"/>
              <a:ext cx="28448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Designer Behavior</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8" name="AutoShape 205"/>
            <p:cNvSpPr>
              <a:spLocks noChangeArrowheads="1"/>
            </p:cNvSpPr>
            <p:nvPr/>
          </p:nvSpPr>
          <p:spPr bwMode="auto">
            <a:xfrm>
              <a:off x="9309100" y="2146992"/>
              <a:ext cx="1854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9" name="Straight Arrow Connector 8"/>
            <p:cNvCxnSpPr>
              <a:stCxn id="6" idx="3"/>
              <a:endCxn id="7" idx="1"/>
            </p:cNvCxnSpPr>
            <p:nvPr/>
          </p:nvCxnSpPr>
          <p:spPr>
            <a:xfrm>
              <a:off x="3400896" y="2408838"/>
              <a:ext cx="1422400"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p:cNvCxnSpPr>
              <a:stCxn id="7" idx="3"/>
              <a:endCxn id="8" idx="1"/>
            </p:cNvCxnSpPr>
            <p:nvPr/>
          </p:nvCxnSpPr>
          <p:spPr>
            <a:xfrm flipV="1">
              <a:off x="7668096" y="2402381"/>
              <a:ext cx="1641004" cy="645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Elbow Connector 10"/>
            <p:cNvCxnSpPr>
              <a:stCxn id="8" idx="2"/>
              <a:endCxn id="6" idx="2"/>
            </p:cNvCxnSpPr>
            <p:nvPr/>
          </p:nvCxnSpPr>
          <p:spPr>
            <a:xfrm rot="5400000">
              <a:off x="6383520" y="-1188454"/>
              <a:ext cx="6457" cy="7698904"/>
            </a:xfrm>
            <a:prstGeom prst="bentConnector3">
              <a:avLst>
                <a:gd name="adj1" fmla="val 16621604"/>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12" name="TextBox 11"/>
            <p:cNvSpPr txBox="1"/>
            <p:nvPr/>
          </p:nvSpPr>
          <p:spPr>
            <a:xfrm>
              <a:off x="5411498" y="3195903"/>
              <a:ext cx="1782695" cy="523220"/>
            </a:xfrm>
            <a:prstGeom prst="rect">
              <a:avLst/>
            </a:prstGeom>
            <a:noFill/>
          </p:spPr>
          <p:txBody>
            <a:bodyPr wrap="square" rtlCol="0">
              <a:spAutoFit/>
            </a:bodyPr>
            <a:lstStyle/>
            <a:p>
              <a:r>
                <a:rPr lang="en-US" sz="2800" i="1" dirty="0" smtClean="0">
                  <a:latin typeface="+mj-lt"/>
                </a:rPr>
                <a:t>Feedback</a:t>
              </a:r>
            </a:p>
          </p:txBody>
        </p:sp>
        <p:sp>
          <p:nvSpPr>
            <p:cNvPr id="17" name="TextBox 16"/>
            <p:cNvSpPr txBox="1"/>
            <p:nvPr/>
          </p:nvSpPr>
          <p:spPr>
            <a:xfrm>
              <a:off x="7871296" y="1953394"/>
              <a:ext cx="1234604" cy="400110"/>
            </a:xfrm>
            <a:prstGeom prst="rect">
              <a:avLst/>
            </a:prstGeom>
            <a:noFill/>
          </p:spPr>
          <p:txBody>
            <a:bodyPr wrap="square" rtlCol="0">
              <a:spAutoFit/>
            </a:bodyPr>
            <a:lstStyle/>
            <a:p>
              <a:r>
                <a:rPr lang="en-US" sz="2000" i="1" dirty="0" smtClean="0">
                  <a:latin typeface="+mj-lt"/>
                </a:rPr>
                <a:t>Analytics</a:t>
              </a:r>
            </a:p>
          </p:txBody>
        </p:sp>
      </p:grpSp>
      <p:graphicFrame>
        <p:nvGraphicFramePr>
          <p:cNvPr id="20" name="Table 19"/>
          <p:cNvGraphicFramePr>
            <a:graphicFrameLocks noGrp="1"/>
          </p:cNvGraphicFramePr>
          <p:nvPr>
            <p:extLst>
              <p:ext uri="{D42A27DB-BD31-4B8C-83A1-F6EECF244321}">
                <p14:modId xmlns:p14="http://schemas.microsoft.com/office/powerpoint/2010/main" val="541913190"/>
              </p:ext>
            </p:extLst>
          </p:nvPr>
        </p:nvGraphicFramePr>
        <p:xfrm>
          <a:off x="886988" y="3310686"/>
          <a:ext cx="11523551" cy="3479800"/>
        </p:xfrm>
        <a:graphic>
          <a:graphicData uri="http://schemas.openxmlformats.org/drawingml/2006/table">
            <a:tbl>
              <a:tblPr firstRow="1" bandRow="1">
                <a:tableStyleId>{E929F9F4-4A8F-4326-A1B4-22849713DDAB}</a:tableStyleId>
              </a:tblPr>
              <a:tblGrid>
                <a:gridCol w="2754545"/>
                <a:gridCol w="4927822"/>
                <a:gridCol w="3841184"/>
              </a:tblGrid>
              <a:tr h="370840">
                <a:tc>
                  <a:txBody>
                    <a:bodyPr/>
                    <a:lstStyle/>
                    <a:p>
                      <a:pPr algn="l"/>
                      <a:r>
                        <a:rPr lang="en-US" dirty="0" smtClean="0"/>
                        <a:t>Types</a:t>
                      </a:r>
                      <a:endParaRPr lang="en-US" dirty="0"/>
                    </a:p>
                  </a:txBody>
                  <a:tcPr/>
                </a:tc>
                <a:tc>
                  <a:txBody>
                    <a:bodyPr/>
                    <a:lstStyle/>
                    <a:p>
                      <a:pPr algn="l"/>
                      <a:r>
                        <a:rPr lang="en-US" dirty="0" smtClean="0"/>
                        <a:t>Examples</a:t>
                      </a:r>
                      <a:endParaRPr lang="en-US" dirty="0"/>
                    </a:p>
                  </a:txBody>
                  <a:tcPr/>
                </a:tc>
                <a:tc>
                  <a:txBody>
                    <a:bodyPr/>
                    <a:lstStyle/>
                    <a:p>
                      <a:pPr algn="l"/>
                      <a:r>
                        <a:rPr lang="en-US" dirty="0" smtClean="0"/>
                        <a:t>Drivers</a:t>
                      </a:r>
                      <a:endParaRPr lang="en-US" dirty="0"/>
                    </a:p>
                  </a:txBody>
                  <a:tcPr/>
                </a:tc>
              </a:tr>
              <a:tr h="370840">
                <a:tc rowSpan="2">
                  <a:txBody>
                    <a:bodyPr/>
                    <a:lstStyle/>
                    <a:p>
                      <a:pPr algn="l"/>
                      <a:r>
                        <a:rPr lang="en-US" b="0" dirty="0" smtClean="0">
                          <a:latin typeface="+mj-lt"/>
                        </a:rPr>
                        <a:t>Action</a:t>
                      </a:r>
                      <a:r>
                        <a:rPr lang="en-US" b="0" baseline="0" dirty="0" smtClean="0">
                          <a:latin typeface="+mj-lt"/>
                        </a:rPr>
                        <a:t> monitor</a:t>
                      </a:r>
                      <a:endParaRPr lang="en-US" b="0" dirty="0">
                        <a:latin typeface="+mj-lt"/>
                      </a:endParaRPr>
                    </a:p>
                  </a:txBody>
                  <a:tcPr>
                    <a:solidFill>
                      <a:schemeClr val="tx1">
                        <a:lumMod val="75000"/>
                        <a:lumOff val="25000"/>
                      </a:schemeClr>
                    </a:solidFill>
                  </a:tcPr>
                </a:tc>
                <a:tc>
                  <a:txBody>
                    <a:bodyPr/>
                    <a:lstStyle/>
                    <a:p>
                      <a:pPr algn="l"/>
                      <a:r>
                        <a:rPr lang="en-US" b="0" dirty="0" smtClean="0">
                          <a:latin typeface="+mj-lt"/>
                        </a:rPr>
                        <a:t>Detect</a:t>
                      </a:r>
                      <a:r>
                        <a:rPr lang="en-US" b="0" baseline="0" dirty="0" smtClean="0">
                          <a:latin typeface="+mj-lt"/>
                        </a:rPr>
                        <a:t> whether action X has occurred. If X is required, feedback should instruct the designer to take action X.</a:t>
                      </a:r>
                      <a:endParaRPr lang="en-US" b="0" dirty="0">
                        <a:latin typeface="+mj-lt"/>
                      </a:endParaRPr>
                    </a:p>
                  </a:txBody>
                  <a:tcPr/>
                </a:tc>
                <a:tc>
                  <a:txBody>
                    <a:bodyPr/>
                    <a:lstStyle/>
                    <a:p>
                      <a:pPr algn="l"/>
                      <a:r>
                        <a:rPr lang="en-US" b="0" baseline="0" dirty="0" smtClean="0">
                          <a:latin typeface="+mj-lt"/>
                        </a:rPr>
                        <a:t>Action counter</a:t>
                      </a:r>
                      <a:endParaRPr lang="en-US" b="0" dirty="0">
                        <a:latin typeface="+mj-lt"/>
                      </a:endParaRPr>
                    </a:p>
                  </a:txBody>
                  <a:tcPr/>
                </a:tc>
              </a:tr>
              <a:tr h="370840">
                <a:tc vMerge="1">
                  <a:txBody>
                    <a:bodyPr/>
                    <a:lstStyle/>
                    <a:p>
                      <a:pPr algn="l"/>
                      <a:endParaRPr lang="en-US" dirty="0">
                        <a:latin typeface="+mj-lt"/>
                      </a:endParaRPr>
                    </a:p>
                  </a:txBody>
                  <a:tcPr/>
                </a:tc>
                <a:tc>
                  <a:txBody>
                    <a:bodyPr/>
                    <a:lstStyle/>
                    <a:p>
                      <a:pPr algn="l"/>
                      <a:r>
                        <a:rPr lang="en-US" b="0" dirty="0" smtClean="0">
                          <a:latin typeface="+mj-lt"/>
                        </a:rPr>
                        <a:t>Determine</a:t>
                      </a:r>
                      <a:r>
                        <a:rPr lang="en-US" b="0" baseline="0" dirty="0" smtClean="0">
                          <a:latin typeface="+mj-lt"/>
                        </a:rPr>
                        <a:t> the effect of feedback by checking if an expected action has followed the instruction within a given period.</a:t>
                      </a:r>
                      <a:endParaRPr lang="en-US" b="0" dirty="0">
                        <a:latin typeface="+mj-lt"/>
                      </a:endParaRPr>
                    </a:p>
                  </a:txBody>
                  <a:tcPr/>
                </a:tc>
                <a:tc>
                  <a:txBody>
                    <a:bodyPr/>
                    <a:lstStyle/>
                    <a:p>
                      <a:pPr algn="l"/>
                      <a:r>
                        <a:rPr lang="en-US" b="0" dirty="0" smtClean="0">
                          <a:latin typeface="+mj-lt"/>
                        </a:rPr>
                        <a:t>Action counter</a:t>
                      </a:r>
                      <a:endParaRPr lang="en-US" b="0" dirty="0">
                        <a:latin typeface="+mj-lt"/>
                      </a:endParaRPr>
                    </a:p>
                  </a:txBody>
                  <a:tcPr/>
                </a:tc>
              </a:tr>
              <a:tr h="370840">
                <a:tc rowSpan="2">
                  <a:txBody>
                    <a:bodyPr/>
                    <a:lstStyle/>
                    <a:p>
                      <a:pPr algn="l"/>
                      <a:r>
                        <a:rPr lang="en-US" b="0" dirty="0" smtClean="0">
                          <a:latin typeface="+mj-lt"/>
                        </a:rPr>
                        <a:t>Relation</a:t>
                      </a:r>
                      <a:r>
                        <a:rPr lang="en-US" b="0" baseline="0" dirty="0" smtClean="0">
                          <a:latin typeface="+mj-lt"/>
                        </a:rPr>
                        <a:t> monitor</a:t>
                      </a:r>
                      <a:endParaRPr lang="en-US" b="0" dirty="0">
                        <a:latin typeface="+mj-lt"/>
                      </a:endParaRPr>
                    </a:p>
                  </a:txBody>
                  <a:tcPr>
                    <a:solidFill>
                      <a:schemeClr val="tx1">
                        <a:lumMod val="75000"/>
                        <a:lumOff val="25000"/>
                      </a:schemeClr>
                    </a:solidFill>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1800" b="0" i="0" u="none" strike="noStrike" cap="none" spc="0" baseline="0" dirty="0" smtClean="0">
                          <a:ln>
                            <a:noFill/>
                          </a:ln>
                          <a:solidFill>
                            <a:schemeClr val="bg1"/>
                          </a:solidFill>
                          <a:uFillTx/>
                          <a:latin typeface="+mj-lt"/>
                          <a:ea typeface="+mn-ea"/>
                          <a:cs typeface="+mn-cs"/>
                          <a:sym typeface="Gill Sans"/>
                        </a:rPr>
                        <a:t>Actions {X</a:t>
                      </a:r>
                      <a:r>
                        <a:rPr lang="en-US" sz="1800" b="0" i="0" u="none" strike="noStrike" cap="none" spc="0" baseline="-25000" dirty="0" smtClean="0">
                          <a:ln>
                            <a:noFill/>
                          </a:ln>
                          <a:solidFill>
                            <a:schemeClr val="bg1"/>
                          </a:solidFill>
                          <a:uFillTx/>
                          <a:latin typeface="+mj-lt"/>
                          <a:ea typeface="+mn-ea"/>
                          <a:cs typeface="+mn-cs"/>
                          <a:sym typeface="Gill Sans"/>
                        </a:rPr>
                        <a:t>1</a:t>
                      </a:r>
                      <a:r>
                        <a:rPr lang="en-US" sz="1800" b="0" i="0" u="none" strike="noStrike" cap="none" spc="0" baseline="0" dirty="0" smtClean="0">
                          <a:ln>
                            <a:noFill/>
                          </a:ln>
                          <a:solidFill>
                            <a:schemeClr val="bg1"/>
                          </a:solidFill>
                          <a:uFillTx/>
                          <a:latin typeface="+mj-lt"/>
                          <a:ea typeface="+mn-ea"/>
                          <a:cs typeface="+mn-cs"/>
                          <a:sym typeface="Gill Sans"/>
                        </a:rPr>
                        <a:t>, X</a:t>
                      </a:r>
                      <a:r>
                        <a:rPr lang="en-US" sz="1800" b="0" i="0" u="none" strike="noStrike" cap="none" spc="0" baseline="-25000" dirty="0" smtClean="0">
                          <a:ln>
                            <a:noFill/>
                          </a:ln>
                          <a:solidFill>
                            <a:schemeClr val="bg1"/>
                          </a:solidFill>
                          <a:uFillTx/>
                          <a:latin typeface="+mj-lt"/>
                          <a:ea typeface="+mn-ea"/>
                          <a:cs typeface="+mn-cs"/>
                          <a:sym typeface="Gill Sans"/>
                        </a:rPr>
                        <a:t>2</a:t>
                      </a:r>
                      <a:r>
                        <a:rPr lang="en-US" sz="1800" b="0" i="0" u="none" strike="noStrike" cap="none" spc="0" baseline="0" dirty="0" smtClean="0">
                          <a:ln>
                            <a:noFill/>
                          </a:ln>
                          <a:solidFill>
                            <a:schemeClr val="bg1"/>
                          </a:solidFill>
                          <a:uFillTx/>
                          <a:latin typeface="+mj-lt"/>
                          <a:ea typeface="+mn-ea"/>
                          <a:cs typeface="+mn-cs"/>
                          <a:sym typeface="Gill Sans"/>
                        </a:rPr>
                        <a:t>, …, X</a:t>
                      </a:r>
                      <a:r>
                        <a:rPr lang="en-US" sz="1800" b="0" i="0" u="none" strike="noStrike" cap="none" spc="0" baseline="-25000" dirty="0" smtClean="0">
                          <a:ln>
                            <a:noFill/>
                          </a:ln>
                          <a:solidFill>
                            <a:schemeClr val="bg1"/>
                          </a:solidFill>
                          <a:uFillTx/>
                          <a:latin typeface="+mj-lt"/>
                          <a:ea typeface="+mn-ea"/>
                          <a:cs typeface="+mn-cs"/>
                          <a:sym typeface="Gill Sans"/>
                        </a:rPr>
                        <a:t>n</a:t>
                      </a:r>
                      <a:r>
                        <a:rPr lang="en-US" sz="1800" b="0" i="0" u="none" strike="noStrike" cap="none" spc="0" baseline="0" dirty="0" smtClean="0">
                          <a:ln>
                            <a:noFill/>
                          </a:ln>
                          <a:solidFill>
                            <a:schemeClr val="bg1"/>
                          </a:solidFill>
                          <a:uFillTx/>
                          <a:latin typeface="+mj-lt"/>
                          <a:ea typeface="+mn-ea"/>
                          <a:cs typeface="+mn-cs"/>
                          <a:sym typeface="Gill Sans"/>
                        </a:rPr>
                        <a:t>} must all happen in order to solve a problem.</a:t>
                      </a:r>
                    </a:p>
                  </a:txBody>
                  <a:tcPr/>
                </a:tc>
                <a:tc>
                  <a:txBody>
                    <a:bodyPr/>
                    <a:lstStyle/>
                    <a:p>
                      <a:pPr algn="l"/>
                      <a:r>
                        <a:rPr lang="en-US" b="0" dirty="0" smtClean="0">
                          <a:latin typeface="+mj-lt"/>
                        </a:rPr>
                        <a:t>Correlation</a:t>
                      </a:r>
                      <a:r>
                        <a:rPr lang="en-US" b="0" baseline="0" dirty="0" smtClean="0">
                          <a:latin typeface="+mj-lt"/>
                        </a:rPr>
                        <a:t> function</a:t>
                      </a:r>
                      <a:endParaRPr lang="en-US" b="0" dirty="0">
                        <a:latin typeface="+mj-lt"/>
                      </a:endParaRPr>
                    </a:p>
                  </a:txBody>
                  <a:tcPr/>
                </a:tc>
              </a:tr>
              <a:tr h="370840">
                <a:tc vMerge="1">
                  <a:txBody>
                    <a:bodyPr/>
                    <a:lstStyle/>
                    <a:p>
                      <a:pPr algn="l"/>
                      <a:endParaRPr lang="en-US" dirty="0">
                        <a:latin typeface="+mj-lt"/>
                      </a:endParaRPr>
                    </a:p>
                  </a:txBody>
                  <a:tcPr/>
                </a:tc>
                <a:tc>
                  <a:txBody>
                    <a:bodyPr/>
                    <a:lstStyle/>
                    <a:p>
                      <a:pPr marL="0" marR="0" lvl="0" indent="0" algn="l" defTabSz="584200" eaLnBrk="1" fontAlgn="auto" latinLnBrk="0" hangingPunct="1">
                        <a:lnSpc>
                          <a:spcPct val="100000"/>
                        </a:lnSpc>
                        <a:spcBef>
                          <a:spcPts val="0"/>
                        </a:spcBef>
                        <a:spcAft>
                          <a:spcPts val="0"/>
                        </a:spcAft>
                        <a:buClrTx/>
                        <a:buSzTx/>
                        <a:buFontTx/>
                        <a:buNone/>
                        <a:tabLst/>
                        <a:defRPr/>
                      </a:pPr>
                      <a:r>
                        <a:rPr lang="en-US" sz="1800" b="0" i="0" u="none" strike="noStrike" cap="none" spc="0" baseline="0" dirty="0" smtClean="0">
                          <a:ln>
                            <a:noFill/>
                          </a:ln>
                          <a:solidFill>
                            <a:schemeClr val="bg1"/>
                          </a:solidFill>
                          <a:uFillTx/>
                          <a:latin typeface="+mj-lt"/>
                          <a:ea typeface="+mn-ea"/>
                          <a:cs typeface="+mn-cs"/>
                          <a:sym typeface="Gill Sans"/>
                        </a:rPr>
                        <a:t>Actions {X</a:t>
                      </a:r>
                      <a:r>
                        <a:rPr lang="en-US" sz="1800" b="0" i="0" u="none" strike="noStrike" cap="none" spc="0" baseline="-25000" dirty="0" smtClean="0">
                          <a:ln>
                            <a:noFill/>
                          </a:ln>
                          <a:solidFill>
                            <a:schemeClr val="bg1"/>
                          </a:solidFill>
                          <a:uFillTx/>
                          <a:latin typeface="+mj-lt"/>
                          <a:ea typeface="+mn-ea"/>
                          <a:cs typeface="+mn-cs"/>
                          <a:sym typeface="Gill Sans"/>
                        </a:rPr>
                        <a:t>1</a:t>
                      </a:r>
                      <a:r>
                        <a:rPr lang="en-US" sz="1800" b="0" i="0" u="none" strike="noStrike" cap="none" spc="0" baseline="0" dirty="0" smtClean="0">
                          <a:ln>
                            <a:noFill/>
                          </a:ln>
                          <a:solidFill>
                            <a:schemeClr val="bg1"/>
                          </a:solidFill>
                          <a:uFillTx/>
                          <a:latin typeface="+mj-lt"/>
                          <a:ea typeface="+mn-ea"/>
                          <a:cs typeface="+mn-cs"/>
                          <a:sym typeface="Gill Sans"/>
                        </a:rPr>
                        <a:t>, X</a:t>
                      </a:r>
                      <a:r>
                        <a:rPr lang="en-US" sz="1800" b="0" i="0" u="none" strike="noStrike" cap="none" spc="0" baseline="-25000" dirty="0" smtClean="0">
                          <a:ln>
                            <a:noFill/>
                          </a:ln>
                          <a:solidFill>
                            <a:schemeClr val="bg1"/>
                          </a:solidFill>
                          <a:uFillTx/>
                          <a:latin typeface="+mj-lt"/>
                          <a:ea typeface="+mn-ea"/>
                          <a:cs typeface="+mn-cs"/>
                          <a:sym typeface="Gill Sans"/>
                        </a:rPr>
                        <a:t>2</a:t>
                      </a:r>
                      <a:r>
                        <a:rPr lang="en-US" sz="1800" b="0" i="0" u="none" strike="noStrike" cap="none" spc="0" baseline="0" dirty="0" smtClean="0">
                          <a:ln>
                            <a:noFill/>
                          </a:ln>
                          <a:solidFill>
                            <a:schemeClr val="bg1"/>
                          </a:solidFill>
                          <a:uFillTx/>
                          <a:latin typeface="+mj-lt"/>
                          <a:ea typeface="+mn-ea"/>
                          <a:cs typeface="+mn-cs"/>
                          <a:sym typeface="Gill Sans"/>
                        </a:rPr>
                        <a:t>, …, X</a:t>
                      </a:r>
                      <a:r>
                        <a:rPr lang="en-US" sz="1800" b="0" i="0" u="none" strike="noStrike" cap="none" spc="0" baseline="-25000" dirty="0" smtClean="0">
                          <a:ln>
                            <a:noFill/>
                          </a:ln>
                          <a:solidFill>
                            <a:schemeClr val="bg1"/>
                          </a:solidFill>
                          <a:uFillTx/>
                          <a:latin typeface="+mj-lt"/>
                          <a:ea typeface="+mn-ea"/>
                          <a:cs typeface="+mn-cs"/>
                          <a:sym typeface="Gill Sans"/>
                        </a:rPr>
                        <a:t>n</a:t>
                      </a:r>
                      <a:r>
                        <a:rPr lang="en-US" sz="1800" b="0" i="0" u="none" strike="noStrike" cap="none" spc="0" baseline="0" dirty="0" smtClean="0">
                          <a:ln>
                            <a:noFill/>
                          </a:ln>
                          <a:solidFill>
                            <a:schemeClr val="bg1"/>
                          </a:solidFill>
                          <a:uFillTx/>
                          <a:latin typeface="+mj-lt"/>
                          <a:ea typeface="+mn-ea"/>
                          <a:cs typeface="+mn-cs"/>
                          <a:sym typeface="Gill Sans"/>
                        </a:rPr>
                        <a:t>} must happen in a given sequence in order to solve a problem.</a:t>
                      </a:r>
                    </a:p>
                  </a:txBody>
                  <a:tcPr/>
                </a:tc>
                <a:tc>
                  <a:txBody>
                    <a:bodyPr/>
                    <a:lstStyle/>
                    <a:p>
                      <a:pPr algn="l"/>
                      <a:r>
                        <a:rPr lang="en-US" b="0" dirty="0" smtClean="0">
                          <a:latin typeface="+mj-lt"/>
                        </a:rPr>
                        <a:t>Sequence</a:t>
                      </a:r>
                      <a:r>
                        <a:rPr lang="en-US" b="0" baseline="0" dirty="0" smtClean="0">
                          <a:latin typeface="+mj-lt"/>
                        </a:rPr>
                        <a:t> pattern</a:t>
                      </a:r>
                      <a:endParaRPr lang="en-US" b="0" dirty="0">
                        <a:latin typeface="+mj-lt"/>
                      </a:endParaRPr>
                    </a:p>
                  </a:txBody>
                  <a:tcPr/>
                </a:tc>
              </a:tr>
            </a:tbl>
          </a:graphicData>
        </a:graphic>
      </p:graphicFrame>
    </p:spTree>
    <p:extLst>
      <p:ext uri="{BB962C8B-B14F-4D97-AF65-F5344CB8AC3E}">
        <p14:creationId xmlns:p14="http://schemas.microsoft.com/office/powerpoint/2010/main" val="163640829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498325" y="249594"/>
            <a:ext cx="12097678" cy="5921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Context awareness</a:t>
            </a:r>
            <a:endParaRPr lang="en-US" sz="4000" b="1" dirty="0">
              <a:solidFill>
                <a:schemeClr val="tx1"/>
              </a:solidFill>
              <a:latin typeface="+mn-ea"/>
              <a:ea typeface="+mn-ea"/>
            </a:endParaRPr>
          </a:p>
        </p:txBody>
      </p:sp>
      <p:sp>
        <p:nvSpPr>
          <p:cNvPr id="55" name="TextBox 54"/>
          <p:cNvSpPr txBox="1"/>
          <p:nvPr/>
        </p:nvSpPr>
        <p:spPr>
          <a:xfrm>
            <a:off x="1191313" y="1019533"/>
            <a:ext cx="11404690" cy="523220"/>
          </a:xfrm>
          <a:prstGeom prst="rect">
            <a:avLst/>
          </a:prstGeom>
          <a:noFill/>
        </p:spPr>
        <p:txBody>
          <a:bodyPr wrap="square" rtlCol="0">
            <a:spAutoFit/>
          </a:bodyPr>
          <a:lstStyle/>
          <a:p>
            <a:pPr algn="ctr"/>
            <a:r>
              <a:rPr lang="en-US" sz="2800" dirty="0" smtClean="0">
                <a:latin typeface="+mj-lt"/>
              </a:rPr>
              <a:t>Determine the timing for giving feedback</a:t>
            </a:r>
            <a:endParaRPr lang="en-US" sz="2000" dirty="0">
              <a:latin typeface="+mj-lt"/>
            </a:endParaRPr>
          </a:p>
        </p:txBody>
      </p:sp>
      <p:sp>
        <p:nvSpPr>
          <p:cNvPr id="2" name="Rectangle 2"/>
          <p:cNvSpPr>
            <a:spLocks noChangeArrowheads="1"/>
          </p:cNvSpPr>
          <p:nvPr/>
        </p:nvSpPr>
        <p:spPr bwMode="auto">
          <a:xfrm>
            <a:off x="1308100" y="871220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42" name="Group 41"/>
          <p:cNvGrpSpPr/>
          <p:nvPr/>
        </p:nvGrpSpPr>
        <p:grpSpPr>
          <a:xfrm>
            <a:off x="1880218" y="2273901"/>
            <a:ext cx="9333892" cy="2853575"/>
            <a:chOff x="1876877" y="3173520"/>
            <a:chExt cx="9333892" cy="2853575"/>
          </a:xfrm>
        </p:grpSpPr>
        <p:sp>
          <p:nvSpPr>
            <p:cNvPr id="19" name="AutoShape 205"/>
            <p:cNvSpPr>
              <a:spLocks noChangeArrowheads="1"/>
            </p:cNvSpPr>
            <p:nvPr/>
          </p:nvSpPr>
          <p:spPr bwMode="auto">
            <a:xfrm>
              <a:off x="1876877" y="3173520"/>
              <a:ext cx="1727200"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Input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21" name="AutoShape 205"/>
            <p:cNvSpPr>
              <a:spLocks noChangeArrowheads="1"/>
            </p:cNvSpPr>
            <p:nvPr/>
          </p:nvSpPr>
          <p:spPr bwMode="auto">
            <a:xfrm>
              <a:off x="5184933" y="3173520"/>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System</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sp>
          <p:nvSpPr>
            <p:cNvPr id="22" name="AutoShape 205"/>
            <p:cNvSpPr>
              <a:spLocks noChangeArrowheads="1"/>
            </p:cNvSpPr>
            <p:nvPr/>
          </p:nvSpPr>
          <p:spPr bwMode="auto">
            <a:xfrm>
              <a:off x="8880633" y="3179023"/>
              <a:ext cx="233013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dirty="0" smtClean="0">
                  <a:solidFill>
                    <a:schemeClr val="tx1"/>
                  </a:solidFill>
                  <a:latin typeface="+mj-ea"/>
                  <a:ea typeface="+mj-ea"/>
                  <a:cs typeface="Times New Roman" panose="02020603050405020304" pitchFamily="18" charset="0"/>
                </a:rPr>
                <a:t>Output</a:t>
              </a:r>
              <a:endPar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endParaRPr>
            </a:p>
          </p:txBody>
        </p:sp>
        <p:cxnSp>
          <p:nvCxnSpPr>
            <p:cNvPr id="23" name="Straight Arrow Connector 22"/>
            <p:cNvCxnSpPr>
              <a:stCxn id="19" idx="3"/>
              <a:endCxn id="21" idx="1"/>
            </p:cNvCxnSpPr>
            <p:nvPr/>
          </p:nvCxnSpPr>
          <p:spPr>
            <a:xfrm>
              <a:off x="3604077" y="3428909"/>
              <a:ext cx="1580856"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p:cNvCxnSpPr>
              <a:stCxn id="21" idx="3"/>
              <a:endCxn id="22" idx="1"/>
            </p:cNvCxnSpPr>
            <p:nvPr/>
          </p:nvCxnSpPr>
          <p:spPr>
            <a:xfrm>
              <a:off x="7515069" y="3428909"/>
              <a:ext cx="1365564" cy="550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Elbow Connector 24"/>
            <p:cNvCxnSpPr>
              <a:stCxn id="4" idx="1"/>
              <a:endCxn id="19" idx="2"/>
            </p:cNvCxnSpPr>
            <p:nvPr/>
          </p:nvCxnSpPr>
          <p:spPr>
            <a:xfrm rot="10800000">
              <a:off x="2740477" y="3684298"/>
              <a:ext cx="1751992" cy="1219776"/>
            </a:xfrm>
            <a:prstGeom prst="bentConnector2">
              <a:avLst/>
            </a:prstGeom>
            <a:noFill/>
            <a:ln w="381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6" name="TextBox 25"/>
            <p:cNvSpPr txBox="1"/>
            <p:nvPr/>
          </p:nvSpPr>
          <p:spPr>
            <a:xfrm>
              <a:off x="2958042" y="4925094"/>
              <a:ext cx="1316860" cy="400110"/>
            </a:xfrm>
            <a:prstGeom prst="rect">
              <a:avLst/>
            </a:prstGeom>
            <a:noFill/>
          </p:spPr>
          <p:txBody>
            <a:bodyPr wrap="square" rtlCol="0">
              <a:spAutoFit/>
            </a:bodyPr>
            <a:lstStyle/>
            <a:p>
              <a:r>
                <a:rPr lang="en-US" sz="2000" i="1" dirty="0" smtClean="0">
                  <a:latin typeface="+mj-lt"/>
                </a:rPr>
                <a:t>Feedback</a:t>
              </a:r>
            </a:p>
          </p:txBody>
        </p:sp>
        <p:sp>
          <p:nvSpPr>
            <p:cNvPr id="4" name="Flowchart: Decision 3"/>
            <p:cNvSpPr/>
            <p:nvPr/>
          </p:nvSpPr>
          <p:spPr>
            <a:xfrm>
              <a:off x="4492469" y="4068513"/>
              <a:ext cx="3898900" cy="1671122"/>
            </a:xfrm>
            <a:prstGeom prst="flowChartDecision">
              <a:avLst/>
            </a:prstGeom>
            <a:solidFill>
              <a:schemeClr val="bg1"/>
            </a:solid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i="0" u="none" strike="noStrike" normalizeH="0" baseline="0" dirty="0" smtClean="0">
                  <a:solidFill>
                    <a:schemeClr val="tx1"/>
                  </a:solidFill>
                  <a:uFillTx/>
                  <a:latin typeface="+mj-lt"/>
                  <a:ea typeface="Gill Sans"/>
                  <a:cs typeface="Gill Sans"/>
                  <a:sym typeface="Gill Sans"/>
                </a:rPr>
                <a:t>Context appropriate?</a:t>
              </a:r>
              <a:endParaRPr kumimoji="0" lang="en-US" sz="2400" i="0" u="none" strike="noStrike" normalizeH="0" baseline="0" dirty="0">
                <a:solidFill>
                  <a:schemeClr val="tx1"/>
                </a:solidFill>
                <a:uFillTx/>
                <a:latin typeface="+mj-lt"/>
                <a:ea typeface="Gill Sans"/>
                <a:cs typeface="Gill Sans"/>
                <a:sym typeface="Gill Sans"/>
              </a:endParaRPr>
            </a:p>
          </p:txBody>
        </p:sp>
        <p:cxnSp>
          <p:nvCxnSpPr>
            <p:cNvPr id="34" name="Elbow Connector 33"/>
            <p:cNvCxnSpPr>
              <a:stCxn id="22" idx="2"/>
              <a:endCxn id="4" idx="3"/>
            </p:cNvCxnSpPr>
            <p:nvPr/>
          </p:nvCxnSpPr>
          <p:spPr>
            <a:xfrm rot="5400000">
              <a:off x="8611399" y="3469771"/>
              <a:ext cx="1214273" cy="1654332"/>
            </a:xfrm>
            <a:prstGeom prst="bentConnector2">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TextBox 38"/>
            <p:cNvSpPr txBox="1"/>
            <p:nvPr/>
          </p:nvSpPr>
          <p:spPr>
            <a:xfrm>
              <a:off x="4201448" y="4432589"/>
              <a:ext cx="582041" cy="400110"/>
            </a:xfrm>
            <a:prstGeom prst="rect">
              <a:avLst/>
            </a:prstGeom>
            <a:noFill/>
          </p:spPr>
          <p:txBody>
            <a:bodyPr wrap="square" rtlCol="0">
              <a:spAutoFit/>
            </a:bodyPr>
            <a:lstStyle/>
            <a:p>
              <a:r>
                <a:rPr lang="en-US" sz="2000" dirty="0" smtClean="0">
                  <a:latin typeface="+mj-lt"/>
                </a:rPr>
                <a:t>Yes</a:t>
              </a:r>
            </a:p>
          </p:txBody>
        </p:sp>
        <p:cxnSp>
          <p:nvCxnSpPr>
            <p:cNvPr id="40" name="Elbow Connector 39"/>
            <p:cNvCxnSpPr>
              <a:stCxn id="4" idx="2"/>
            </p:cNvCxnSpPr>
            <p:nvPr/>
          </p:nvCxnSpPr>
          <p:spPr>
            <a:xfrm rot="16200000" flipH="1">
              <a:off x="8360951" y="3820602"/>
              <a:ext cx="267052" cy="4105117"/>
            </a:xfrm>
            <a:prstGeom prst="bentConnector2">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4" name="TextBox 43"/>
            <p:cNvSpPr txBox="1"/>
            <p:nvPr/>
          </p:nvSpPr>
          <p:spPr>
            <a:xfrm>
              <a:off x="6538248" y="5626985"/>
              <a:ext cx="582041" cy="400110"/>
            </a:xfrm>
            <a:prstGeom prst="rect">
              <a:avLst/>
            </a:prstGeom>
            <a:noFill/>
          </p:spPr>
          <p:txBody>
            <a:bodyPr wrap="square" rtlCol="0">
              <a:spAutoFit/>
            </a:bodyPr>
            <a:lstStyle/>
            <a:p>
              <a:r>
                <a:rPr lang="en-US" sz="2000" dirty="0" smtClean="0">
                  <a:latin typeface="+mj-lt"/>
                </a:rPr>
                <a:t>No</a:t>
              </a:r>
            </a:p>
          </p:txBody>
        </p:sp>
        <p:sp>
          <p:nvSpPr>
            <p:cNvPr id="45" name="TextBox 44"/>
            <p:cNvSpPr txBox="1"/>
            <p:nvPr/>
          </p:nvSpPr>
          <p:spPr>
            <a:xfrm>
              <a:off x="8460667" y="5606577"/>
              <a:ext cx="705401" cy="400110"/>
            </a:xfrm>
            <a:prstGeom prst="rect">
              <a:avLst/>
            </a:prstGeom>
            <a:noFill/>
          </p:spPr>
          <p:txBody>
            <a:bodyPr wrap="square" rtlCol="0">
              <a:spAutoFit/>
            </a:bodyPr>
            <a:lstStyle/>
            <a:p>
              <a:r>
                <a:rPr lang="en-US" sz="2000" i="1" dirty="0" smtClean="0">
                  <a:latin typeface="+mj-lt"/>
                </a:rPr>
                <a:t>Skip</a:t>
              </a:r>
            </a:p>
          </p:txBody>
        </p:sp>
      </p:grpSp>
      <p:sp>
        <p:nvSpPr>
          <p:cNvPr id="47" name="TextBox 46"/>
          <p:cNvSpPr txBox="1"/>
          <p:nvPr/>
        </p:nvSpPr>
        <p:spPr>
          <a:xfrm>
            <a:off x="698501" y="5997739"/>
            <a:ext cx="11442700" cy="2677656"/>
          </a:xfrm>
          <a:prstGeom prst="rect">
            <a:avLst/>
          </a:prstGeom>
          <a:noFill/>
        </p:spPr>
        <p:txBody>
          <a:bodyPr wrap="square" rtlCol="0">
            <a:spAutoFit/>
          </a:bodyPr>
          <a:lstStyle/>
          <a:p>
            <a:r>
              <a:rPr lang="en-US" sz="2800" dirty="0" smtClean="0">
                <a:latin typeface="+mj-lt"/>
              </a:rPr>
              <a:t>Example of contexts</a:t>
            </a:r>
          </a:p>
          <a:p>
            <a:endParaRPr lang="en-US" sz="2800" dirty="0">
              <a:latin typeface="+mj-lt"/>
            </a:endParaRPr>
          </a:p>
          <a:p>
            <a:pPr marL="457200" indent="-457200">
              <a:buFont typeface="Arial" panose="020B0604020202020204" pitchFamily="34" charset="0"/>
              <a:buChar char="•"/>
            </a:pPr>
            <a:r>
              <a:rPr lang="en-US" sz="2800" dirty="0" smtClean="0">
                <a:latin typeface="+mj-lt"/>
              </a:rPr>
              <a:t>If a building is still under construction, don’t provide feedback to its performance.</a:t>
            </a:r>
          </a:p>
          <a:p>
            <a:pPr marL="457200" indent="-457200">
              <a:buFont typeface="Arial" panose="020B0604020202020204" pitchFamily="34" charset="0"/>
              <a:buChar char="•"/>
            </a:pPr>
            <a:r>
              <a:rPr lang="en-US" sz="2800" dirty="0" smtClean="0">
                <a:latin typeface="+mj-lt"/>
              </a:rPr>
              <a:t>If the designer has been working on solar panels, provide feedback related to solar panels.</a:t>
            </a:r>
            <a:endParaRPr lang="en-US" sz="2000" dirty="0">
              <a:latin typeface="+mj-lt"/>
            </a:endParaRPr>
          </a:p>
        </p:txBody>
      </p:sp>
    </p:spTree>
    <p:extLst>
      <p:ext uri="{BB962C8B-B14F-4D97-AF65-F5344CB8AC3E}">
        <p14:creationId xmlns:p14="http://schemas.microsoft.com/office/powerpoint/2010/main" val="4002177441"/>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25500" y="3009901"/>
            <a:ext cx="11874499" cy="37408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7200" b="1" dirty="0" smtClean="0">
                <a:solidFill>
                  <a:schemeClr val="tx1"/>
                </a:solidFill>
                <a:latin typeface="+mn-lt"/>
              </a:rPr>
              <a:t>Thank you </a:t>
            </a:r>
          </a:p>
          <a:p>
            <a:pPr algn="ctr"/>
            <a:r>
              <a:rPr lang="en-US" sz="7200" b="1" dirty="0" smtClean="0">
                <a:solidFill>
                  <a:schemeClr val="tx1"/>
                </a:solidFill>
                <a:latin typeface="+mn-lt"/>
              </a:rPr>
              <a:t>for your time!</a:t>
            </a:r>
          </a:p>
        </p:txBody>
      </p:sp>
    </p:spTree>
    <p:extLst>
      <p:ext uri="{BB962C8B-B14F-4D97-AF65-F5344CB8AC3E}">
        <p14:creationId xmlns:p14="http://schemas.microsoft.com/office/powerpoint/2010/main" val="408165377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40"/>
          <p:cNvSpPr>
            <a:spLocks noGrp="1"/>
          </p:cNvSpPr>
          <p:nvPr>
            <p:ph type="body" sz="quarter" idx="15"/>
          </p:nvPr>
        </p:nvSpPr>
        <p:spPr>
          <a:xfrm>
            <a:off x="2931545" y="133169"/>
            <a:ext cx="7490470" cy="772628"/>
          </a:xfrm>
          <a:prstGeom prst="rect">
            <a:avLst/>
          </a:prstGeom>
        </p:spPr>
        <p:txBody>
          <a:bodyPr/>
          <a:lstStyle/>
          <a:p>
            <a:pPr marL="317500" indent="0" algn="ctr" fontAlgn="auto">
              <a:spcBef>
                <a:spcPts val="0"/>
              </a:spcBef>
              <a:spcAft>
                <a:spcPts val="0"/>
              </a:spcAft>
              <a:buNone/>
              <a:defRPr/>
            </a:pPr>
            <a:r>
              <a:rPr lang="en-US" sz="4000" b="1" dirty="0" smtClean="0">
                <a:latin typeface="+mn-ea"/>
                <a:ea typeface="+mn-ea"/>
              </a:rPr>
              <a:t>The SmartCAD Vision</a:t>
            </a:r>
            <a:endParaRPr lang="en-US" sz="4000" b="1" dirty="0">
              <a:latin typeface="+mn-ea"/>
              <a:ea typeface="+mn-ea"/>
            </a:endParaRPr>
          </a:p>
        </p:txBody>
      </p:sp>
      <p:grpSp>
        <p:nvGrpSpPr>
          <p:cNvPr id="2" name="Group 1"/>
          <p:cNvGrpSpPr/>
          <p:nvPr/>
        </p:nvGrpSpPr>
        <p:grpSpPr>
          <a:xfrm>
            <a:off x="1297254" y="1301706"/>
            <a:ext cx="10746430" cy="7685614"/>
            <a:chOff x="1297254" y="1991786"/>
            <a:chExt cx="10746430" cy="7685614"/>
          </a:xfrm>
        </p:grpSpPr>
        <p:grpSp>
          <p:nvGrpSpPr>
            <p:cNvPr id="40" name="Group 39"/>
            <p:cNvGrpSpPr/>
            <p:nvPr/>
          </p:nvGrpSpPr>
          <p:grpSpPr>
            <a:xfrm>
              <a:off x="1297254" y="1991786"/>
              <a:ext cx="10729646" cy="7078831"/>
              <a:chOff x="2266830" y="700677"/>
              <a:chExt cx="7425698" cy="5852375"/>
            </a:xfrm>
          </p:grpSpPr>
          <p:sp>
            <p:nvSpPr>
              <p:cNvPr id="4" name="Rectangle 3"/>
              <p:cNvSpPr/>
              <p:nvPr/>
            </p:nvSpPr>
            <p:spPr>
              <a:xfrm>
                <a:off x="6365316" y="3436256"/>
                <a:ext cx="3320222" cy="2497647"/>
              </a:xfrm>
              <a:prstGeom prst="rect">
                <a:avLst/>
              </a:prstGeom>
              <a:solidFill>
                <a:schemeClr val="accent5">
                  <a:lumMod val="40000"/>
                  <a:lumOff val="6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sp>
            <p:nvSpPr>
              <p:cNvPr id="5" name="Rectangle 4"/>
              <p:cNvSpPr/>
              <p:nvPr/>
            </p:nvSpPr>
            <p:spPr>
              <a:xfrm>
                <a:off x="6365316" y="710213"/>
                <a:ext cx="3320222" cy="2399789"/>
              </a:xfrm>
              <a:prstGeom prst="rect">
                <a:avLst/>
              </a:prstGeom>
              <a:solidFill>
                <a:schemeClr val="accent6">
                  <a:lumMod val="60000"/>
                  <a:lumOff val="4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sp>
            <p:nvSpPr>
              <p:cNvPr id="6" name="Rectangle 5"/>
              <p:cNvSpPr/>
              <p:nvPr/>
            </p:nvSpPr>
            <p:spPr>
              <a:xfrm>
                <a:off x="2266830" y="700677"/>
                <a:ext cx="3368158" cy="5233226"/>
              </a:xfrm>
              <a:prstGeom prst="rect">
                <a:avLst/>
              </a:prstGeom>
              <a:solidFill>
                <a:schemeClr val="accent2">
                  <a:lumMod val="20000"/>
                  <a:lumOff val="8000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sp>
            <p:nvSpPr>
              <p:cNvPr id="7" name="Can 6"/>
              <p:cNvSpPr/>
              <p:nvPr/>
            </p:nvSpPr>
            <p:spPr>
              <a:xfrm>
                <a:off x="5495279" y="2610032"/>
                <a:ext cx="1123526" cy="1189608"/>
              </a:xfrm>
              <a:prstGeom prst="can">
                <a:avLst/>
              </a:prstGeom>
              <a:solidFill>
                <a:schemeClr val="bg1">
                  <a:lumMod val="85000"/>
                </a:schemeClr>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chemeClr val="tx1"/>
                    </a:solidFill>
                    <a:latin typeface="+mj-ea"/>
                    <a:ea typeface="+mj-ea"/>
                  </a:rPr>
                  <a:t>Database</a:t>
                </a:r>
                <a:endParaRPr lang="en-US" sz="1800" b="1" dirty="0">
                  <a:solidFill>
                    <a:schemeClr val="tx1"/>
                  </a:solidFill>
                  <a:latin typeface="+mj-ea"/>
                  <a:ea typeface="+mj-ea"/>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154" y="1356065"/>
                <a:ext cx="652508" cy="652508"/>
              </a:xfrm>
              <a:prstGeom prst="rect">
                <a:avLst/>
              </a:prstGeom>
              <a:effectLst>
                <a:outerShdw blurRad="50800" dist="38100" dir="2700000" algn="tl" rotWithShape="0">
                  <a:prstClr val="black">
                    <a:alpha val="40000"/>
                  </a:prstClr>
                </a:outerShdw>
              </a:effectLst>
            </p:spPr>
          </p:pic>
          <p:cxnSp>
            <p:nvCxnSpPr>
              <p:cNvPr id="9" name="Elbow Connector 8"/>
              <p:cNvCxnSpPr>
                <a:stCxn id="8" idx="3"/>
                <a:endCxn id="7" idx="2"/>
              </p:cNvCxnSpPr>
              <p:nvPr/>
            </p:nvCxnSpPr>
            <p:spPr>
              <a:xfrm>
                <a:off x="3435662" y="1682319"/>
                <a:ext cx="2059617" cy="1522517"/>
              </a:xfrm>
              <a:prstGeom prst="bentConnector3">
                <a:avLst>
                  <a:gd name="adj1" fmla="val 50000"/>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154" y="3533312"/>
                <a:ext cx="652508" cy="652508"/>
              </a:xfrm>
              <a:prstGeom prst="rect">
                <a:avLst/>
              </a:prstGeom>
              <a:effectLst>
                <a:outerShdw blurRad="50800" dist="38100" dir="2700000" algn="tl" rotWithShape="0">
                  <a:prstClr val="black">
                    <a:alpha val="40000"/>
                  </a:prstClr>
                </a:outerShdw>
              </a:effectLst>
            </p:spPr>
          </p:pic>
          <p:cxnSp>
            <p:nvCxnSpPr>
              <p:cNvPr id="11" name="Elbow Connector 10"/>
              <p:cNvCxnSpPr>
                <a:stCxn id="10" idx="3"/>
                <a:endCxn id="7" idx="2"/>
              </p:cNvCxnSpPr>
              <p:nvPr/>
            </p:nvCxnSpPr>
            <p:spPr>
              <a:xfrm flipV="1">
                <a:off x="3435662" y="3204836"/>
                <a:ext cx="2059617" cy="654730"/>
              </a:xfrm>
              <a:prstGeom prst="bentConnector3">
                <a:avLst>
                  <a:gd name="adj1" fmla="val 50000"/>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154" y="2354801"/>
                <a:ext cx="652508" cy="652508"/>
              </a:xfrm>
              <a:prstGeom prst="rect">
                <a:avLst/>
              </a:prstGeom>
              <a:effectLst>
                <a:outerShdw blurRad="50800" dist="38100" dir="2700000" algn="tl" rotWithShape="0">
                  <a:prstClr val="black">
                    <a:alpha val="40000"/>
                  </a:prstClr>
                </a:outerShdw>
              </a:effectLst>
            </p:spPr>
          </p:pic>
          <p:cxnSp>
            <p:nvCxnSpPr>
              <p:cNvPr id="13" name="Elbow Connector 12"/>
              <p:cNvCxnSpPr>
                <a:stCxn id="12" idx="3"/>
                <a:endCxn id="7" idx="2"/>
              </p:cNvCxnSpPr>
              <p:nvPr/>
            </p:nvCxnSpPr>
            <p:spPr>
              <a:xfrm>
                <a:off x="3435662" y="2681055"/>
                <a:ext cx="2059617" cy="523781"/>
              </a:xfrm>
              <a:prstGeom prst="bentConnector3">
                <a:avLst>
                  <a:gd name="adj1" fmla="val 50000"/>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154" y="4556467"/>
                <a:ext cx="652508" cy="652508"/>
              </a:xfrm>
              <a:prstGeom prst="rect">
                <a:avLst/>
              </a:prstGeom>
              <a:effectLst>
                <a:outerShdw blurRad="50800" dist="38100" dir="2700000" algn="tl" rotWithShape="0">
                  <a:prstClr val="black">
                    <a:alpha val="40000"/>
                  </a:prstClr>
                </a:outerShdw>
              </a:effectLst>
            </p:spPr>
          </p:pic>
          <p:cxnSp>
            <p:nvCxnSpPr>
              <p:cNvPr id="15" name="Elbow Connector 14"/>
              <p:cNvCxnSpPr>
                <a:stCxn id="14" idx="3"/>
                <a:endCxn id="7" idx="2"/>
              </p:cNvCxnSpPr>
              <p:nvPr/>
            </p:nvCxnSpPr>
            <p:spPr>
              <a:xfrm flipV="1">
                <a:off x="3435662" y="3204836"/>
                <a:ext cx="2059617" cy="1677885"/>
              </a:xfrm>
              <a:prstGeom prst="bentConnector3">
                <a:avLst>
                  <a:gd name="adj1" fmla="val 50000"/>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60260" y="2945866"/>
                <a:ext cx="969948" cy="229007"/>
              </a:xfrm>
              <a:prstGeom prst="rect">
                <a:avLst/>
              </a:prstGeom>
              <a:noFill/>
            </p:spPr>
            <p:txBody>
              <a:bodyPr wrap="square" rtlCol="0">
                <a:spAutoFit/>
              </a:bodyPr>
              <a:lstStyle/>
              <a:p>
                <a:pPr algn="ctr"/>
                <a:r>
                  <a:rPr lang="en-US" sz="1200" b="1" dirty="0" smtClean="0">
                    <a:latin typeface="+mj-ea"/>
                    <a:ea typeface="+mj-ea"/>
                  </a:rPr>
                  <a:t>Process data</a:t>
                </a:r>
                <a:endParaRPr lang="en-US" sz="1200" b="1" dirty="0">
                  <a:latin typeface="+mj-ea"/>
                  <a:ea typeface="+mj-ea"/>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1980" y="1353844"/>
                <a:ext cx="652508" cy="652508"/>
              </a:xfrm>
              <a:prstGeom prst="rect">
                <a:avLst/>
              </a:prstGeom>
              <a:effectLst>
                <a:outerShdw blurRad="50800" dist="38100" dir="2700000" algn="tl" rotWithShape="0">
                  <a:prstClr val="black">
                    <a:alpha val="40000"/>
                  </a:prstClr>
                </a:outerShdw>
              </a:effectLst>
            </p:spPr>
          </p:pic>
          <p:sp>
            <p:nvSpPr>
              <p:cNvPr id="18" name="TextBox 17"/>
              <p:cNvSpPr txBox="1"/>
              <p:nvPr/>
            </p:nvSpPr>
            <p:spPr>
              <a:xfrm>
                <a:off x="2743360" y="762498"/>
                <a:ext cx="2519347" cy="483459"/>
              </a:xfrm>
              <a:prstGeom prst="rect">
                <a:avLst/>
              </a:prstGeom>
              <a:noFill/>
            </p:spPr>
            <p:txBody>
              <a:bodyPr wrap="square" rtlCol="0">
                <a:spAutoFit/>
              </a:bodyPr>
              <a:lstStyle/>
              <a:p>
                <a:pPr algn="ctr"/>
                <a:r>
                  <a:rPr lang="en-US" sz="1600" b="1" dirty="0" smtClean="0">
                    <a:latin typeface="+mj-ea"/>
                    <a:ea typeface="+mj-ea"/>
                  </a:rPr>
                  <a:t>Students use CAD to </a:t>
                </a:r>
              </a:p>
              <a:p>
                <a:pPr algn="ctr"/>
                <a:r>
                  <a:rPr lang="en-US" sz="1600" b="1" dirty="0" smtClean="0">
                    <a:latin typeface="+mj-ea"/>
                    <a:ea typeface="+mj-ea"/>
                  </a:rPr>
                  <a:t>design solutions and generate data</a:t>
                </a:r>
                <a:endParaRPr lang="en-US" sz="1600" b="1" dirty="0">
                  <a:latin typeface="+mj-ea"/>
                  <a:ea typeface="+mj-ea"/>
                </a:endParaRPr>
              </a:p>
            </p:txBody>
          </p:sp>
          <p:sp>
            <p:nvSpPr>
              <p:cNvPr id="19" name="TextBox 18"/>
              <p:cNvSpPr txBox="1"/>
              <p:nvPr/>
            </p:nvSpPr>
            <p:spPr>
              <a:xfrm>
                <a:off x="6719181" y="2178526"/>
                <a:ext cx="325097" cy="229007"/>
              </a:xfrm>
              <a:prstGeom prst="rect">
                <a:avLst/>
              </a:prstGeom>
              <a:noFill/>
            </p:spPr>
            <p:txBody>
              <a:bodyPr wrap="none" rtlCol="0">
                <a:spAutoFit/>
              </a:bodyPr>
              <a:lstStyle/>
              <a:p>
                <a:pPr algn="ctr"/>
                <a:r>
                  <a:rPr lang="en-US" sz="1200" b="1" dirty="0" smtClean="0">
                    <a:latin typeface="+mj-ea"/>
                    <a:ea typeface="+mj-ea"/>
                  </a:rPr>
                  <a:t>VPA</a:t>
                </a:r>
                <a:endParaRPr lang="en-US" sz="1200" b="1" dirty="0">
                  <a:latin typeface="+mj-ea"/>
                  <a:ea typeface="+mj-ea"/>
                </a:endParaRPr>
              </a:p>
            </p:txBody>
          </p:sp>
          <p:cxnSp>
            <p:nvCxnSpPr>
              <p:cNvPr id="20" name="Elbow Connector 19"/>
              <p:cNvCxnSpPr>
                <a:stCxn id="7" idx="4"/>
                <a:endCxn id="17" idx="1"/>
              </p:cNvCxnSpPr>
              <p:nvPr/>
            </p:nvCxnSpPr>
            <p:spPr>
              <a:xfrm flipV="1">
                <a:off x="6618805" y="1680098"/>
                <a:ext cx="1003175" cy="1524738"/>
              </a:xfrm>
              <a:prstGeom prst="bentConnector3">
                <a:avLst>
                  <a:gd name="adj1" fmla="val 50000"/>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9735" y="2332607"/>
                <a:ext cx="652508" cy="652508"/>
              </a:xfrm>
              <a:prstGeom prst="rect">
                <a:avLst/>
              </a:prstGeom>
              <a:effectLst>
                <a:outerShdw blurRad="50800" dist="38100" dir="2700000" algn="tl" rotWithShape="0">
                  <a:prstClr val="black">
                    <a:alpha val="40000"/>
                  </a:prstClr>
                </a:outerShdw>
              </a:effectLst>
            </p:spPr>
          </p:pic>
          <p:cxnSp>
            <p:nvCxnSpPr>
              <p:cNvPr id="22" name="Elbow Connector 21"/>
              <p:cNvCxnSpPr>
                <a:stCxn id="7" idx="4"/>
                <a:endCxn id="21" idx="1"/>
              </p:cNvCxnSpPr>
              <p:nvPr/>
            </p:nvCxnSpPr>
            <p:spPr>
              <a:xfrm flipV="1">
                <a:off x="6618805" y="2658861"/>
                <a:ext cx="1020930" cy="545975"/>
              </a:xfrm>
              <a:prstGeom prst="bentConnector3">
                <a:avLst>
                  <a:gd name="adj1" fmla="val 50000"/>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819871" y="787866"/>
                <a:ext cx="2576325" cy="483459"/>
              </a:xfrm>
              <a:prstGeom prst="rect">
                <a:avLst/>
              </a:prstGeom>
              <a:noFill/>
            </p:spPr>
            <p:txBody>
              <a:bodyPr wrap="square" rtlCol="0">
                <a:spAutoFit/>
              </a:bodyPr>
              <a:lstStyle/>
              <a:p>
                <a:pPr algn="ctr"/>
                <a:r>
                  <a:rPr lang="en-US" sz="1600" b="1" dirty="0" smtClean="0">
                    <a:latin typeface="+mj-ea"/>
                    <a:ea typeface="+mj-ea"/>
                  </a:rPr>
                  <a:t>Researchers use data mining to analyze learning</a:t>
                </a:r>
                <a:endParaRPr lang="en-US" sz="1600" b="1" dirty="0">
                  <a:latin typeface="+mj-ea"/>
                  <a:ea typeface="+mj-ea"/>
                </a:endParaRPr>
              </a:p>
            </p:txBody>
          </p:sp>
          <p:sp>
            <p:nvSpPr>
              <p:cNvPr id="24" name="Cube 23"/>
              <p:cNvSpPr/>
              <p:nvPr/>
            </p:nvSpPr>
            <p:spPr>
              <a:xfrm>
                <a:off x="6640525" y="4974056"/>
                <a:ext cx="1428804" cy="843290"/>
              </a:xfrm>
              <a:prstGeom prst="cube">
                <a:avLst/>
              </a:prstGeom>
              <a:solidFill>
                <a:schemeClr val="bg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mj-ea"/>
                    <a:ea typeface="+mj-ea"/>
                  </a:rPr>
                  <a:t>Artificial Intelligence</a:t>
                </a:r>
                <a:endParaRPr lang="en-US" sz="1400" b="1" dirty="0">
                  <a:solidFill>
                    <a:schemeClr val="tx1"/>
                  </a:solidFill>
                  <a:latin typeface="+mj-ea"/>
                  <a:ea typeface="+mj-ea"/>
                </a:endParaRPr>
              </a:p>
            </p:txBody>
          </p:sp>
          <p:cxnSp>
            <p:nvCxnSpPr>
              <p:cNvPr id="25" name="Elbow Connector 24"/>
              <p:cNvCxnSpPr>
                <a:stCxn id="24" idx="2"/>
                <a:endCxn id="14" idx="1"/>
              </p:cNvCxnSpPr>
              <p:nvPr/>
            </p:nvCxnSpPr>
            <p:spPr>
              <a:xfrm rot="10800000">
                <a:off x="2783155" y="4882722"/>
                <a:ext cx="3857371" cy="618391"/>
              </a:xfrm>
              <a:prstGeom prst="bentConnector3">
                <a:avLst>
                  <a:gd name="adj1" fmla="val 105926"/>
                </a:avLst>
              </a:prstGeom>
              <a:ln w="19050">
                <a:solidFill>
                  <a:schemeClr val="tx1"/>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1" idx="3"/>
                <a:endCxn id="33" idx="2"/>
              </p:cNvCxnSpPr>
              <p:nvPr/>
            </p:nvCxnSpPr>
            <p:spPr>
              <a:xfrm>
                <a:off x="8292243" y="2658861"/>
                <a:ext cx="1000791" cy="1320725"/>
              </a:xfrm>
              <a:prstGeom prst="bentConnector3">
                <a:avLst>
                  <a:gd name="adj1" fmla="val 122944"/>
                </a:avLst>
              </a:prstGeom>
              <a:ln w="19050">
                <a:solidFill>
                  <a:schemeClr val="tx1"/>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7" idx="3"/>
                <a:endCxn id="33" idx="3"/>
              </p:cNvCxnSpPr>
              <p:nvPr/>
            </p:nvCxnSpPr>
            <p:spPr>
              <a:xfrm>
                <a:off x="8274488" y="1680098"/>
                <a:ext cx="403934" cy="1874893"/>
              </a:xfrm>
              <a:prstGeom prst="bentConnector2">
                <a:avLst/>
              </a:prstGeom>
              <a:ln w="19050">
                <a:solidFill>
                  <a:schemeClr val="tx1"/>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259174" y="5238743"/>
                <a:ext cx="1140946" cy="229007"/>
              </a:xfrm>
              <a:prstGeom prst="rect">
                <a:avLst/>
              </a:prstGeom>
              <a:noFill/>
            </p:spPr>
            <p:txBody>
              <a:bodyPr wrap="none" rtlCol="0">
                <a:spAutoFit/>
              </a:bodyPr>
              <a:lstStyle/>
              <a:p>
                <a:pPr algn="ctr"/>
                <a:r>
                  <a:rPr lang="en-US" sz="1200" b="1" dirty="0" smtClean="0">
                    <a:latin typeface="+mj-ea"/>
                    <a:ea typeface="+mj-ea"/>
                  </a:rPr>
                  <a:t>Automatic feedback</a:t>
                </a:r>
                <a:endParaRPr lang="en-US" sz="1200" b="1" dirty="0">
                  <a:latin typeface="+mj-ea"/>
                  <a:ea typeface="+mj-ea"/>
                </a:endParaRPr>
              </a:p>
            </p:txBody>
          </p:sp>
          <p:cxnSp>
            <p:nvCxnSpPr>
              <p:cNvPr id="29" name="Elbow Connector 28"/>
              <p:cNvCxnSpPr>
                <a:stCxn id="24" idx="2"/>
                <a:endCxn id="10" idx="1"/>
              </p:cNvCxnSpPr>
              <p:nvPr/>
            </p:nvCxnSpPr>
            <p:spPr>
              <a:xfrm rot="10800000">
                <a:off x="2783155" y="3859566"/>
                <a:ext cx="3857371" cy="1641546"/>
              </a:xfrm>
              <a:prstGeom prst="bentConnector3">
                <a:avLst>
                  <a:gd name="adj1" fmla="val 105926"/>
                </a:avLst>
              </a:prstGeom>
              <a:ln w="19050">
                <a:solidFill>
                  <a:schemeClr val="tx1"/>
                </a:solidFill>
                <a:prstDash val="solid"/>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4" idx="2"/>
                <a:endCxn id="12" idx="1"/>
              </p:cNvCxnSpPr>
              <p:nvPr/>
            </p:nvCxnSpPr>
            <p:spPr>
              <a:xfrm rot="10800000">
                <a:off x="2783155" y="2681056"/>
                <a:ext cx="3857371" cy="2820057"/>
              </a:xfrm>
              <a:prstGeom prst="bentConnector3">
                <a:avLst>
                  <a:gd name="adj1" fmla="val 105926"/>
                </a:avLst>
              </a:prstGeom>
              <a:ln w="19050">
                <a:solidFill>
                  <a:schemeClr val="tx1"/>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4" idx="2"/>
                <a:endCxn id="8" idx="1"/>
              </p:cNvCxnSpPr>
              <p:nvPr/>
            </p:nvCxnSpPr>
            <p:spPr>
              <a:xfrm rot="10800000">
                <a:off x="2783155" y="1682320"/>
                <a:ext cx="3857371" cy="3818793"/>
              </a:xfrm>
              <a:prstGeom prst="bentConnector3">
                <a:avLst>
                  <a:gd name="adj1" fmla="val 105926"/>
                </a:avLst>
              </a:prstGeom>
              <a:ln w="19050">
                <a:solidFill>
                  <a:schemeClr val="tx1"/>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33" idx="1"/>
                <a:endCxn id="24" idx="5"/>
              </p:cNvCxnSpPr>
              <p:nvPr/>
            </p:nvCxnSpPr>
            <p:spPr>
              <a:xfrm rot="5400000">
                <a:off x="7957722" y="4569589"/>
                <a:ext cx="832309" cy="609093"/>
              </a:xfrm>
              <a:prstGeom prst="bentConnector2">
                <a:avLst/>
              </a:prstGeom>
              <a:ln w="19050">
                <a:solidFill>
                  <a:schemeClr val="tx1"/>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Cloud Callout 32"/>
              <p:cNvSpPr/>
              <p:nvPr/>
            </p:nvSpPr>
            <p:spPr>
              <a:xfrm>
                <a:off x="8062783" y="3500169"/>
                <a:ext cx="1231277" cy="958833"/>
              </a:xfrm>
              <a:prstGeom prst="cloudCallout">
                <a:avLst>
                  <a:gd name="adj1" fmla="val -75045"/>
                  <a:gd name="adj2" fmla="val 33480"/>
                </a:avLst>
              </a:prstGeom>
              <a:solidFill>
                <a:schemeClr val="bg1">
                  <a:lumMod val="75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sp>
            <p:nvSpPr>
              <p:cNvPr id="34" name="TextBox 33"/>
              <p:cNvSpPr txBox="1"/>
              <p:nvPr/>
            </p:nvSpPr>
            <p:spPr>
              <a:xfrm>
                <a:off x="5137092" y="4073111"/>
                <a:ext cx="2438690" cy="534891"/>
              </a:xfrm>
              <a:prstGeom prst="roundRect">
                <a:avLst/>
              </a:prstGeom>
              <a:solidFill>
                <a:schemeClr val="bg1"/>
              </a:solidFill>
              <a:ln w="38100">
                <a:noFill/>
              </a:ln>
              <a:effectLst/>
            </p:spPr>
            <p:txBody>
              <a:bodyPr wrap="none" rtlCol="0">
                <a:spAutoFit/>
              </a:bodyPr>
              <a:lstStyle/>
              <a:p>
                <a:pPr algn="ctr"/>
                <a:r>
                  <a:rPr lang="en-US" sz="1600" b="1" dirty="0" smtClean="0">
                    <a:latin typeface="+mj-ea"/>
                    <a:ea typeface="+mj-ea"/>
                  </a:rPr>
                  <a:t>Computer scientists translate </a:t>
                </a:r>
              </a:p>
              <a:p>
                <a:pPr algn="ctr"/>
                <a:r>
                  <a:rPr lang="en-US" sz="1600" b="1" dirty="0" smtClean="0">
                    <a:latin typeface="+mj-ea"/>
                    <a:ea typeface="+mj-ea"/>
                  </a:rPr>
                  <a:t>research findings into algorithms</a:t>
                </a:r>
                <a:endParaRPr lang="en-US" sz="1600" b="1" dirty="0">
                  <a:latin typeface="+mj-ea"/>
                  <a:ea typeface="+mj-ea"/>
                </a:endParaRPr>
              </a:p>
            </p:txBody>
          </p:sp>
          <p:sp>
            <p:nvSpPr>
              <p:cNvPr id="35" name="Rounded Rectangle 34"/>
              <p:cNvSpPr/>
              <p:nvPr/>
            </p:nvSpPr>
            <p:spPr>
              <a:xfrm rot="10800000" flipV="1">
                <a:off x="2282229" y="6207513"/>
                <a:ext cx="2030217" cy="343791"/>
              </a:xfrm>
              <a:prstGeom prst="roundRect">
                <a:avLst/>
              </a:prstGeom>
              <a:solidFill>
                <a:schemeClr val="accent2">
                  <a:lumMod val="20000"/>
                  <a:lumOff val="80000"/>
                </a:schemeClr>
              </a:solidFill>
              <a:ln w="19050">
                <a:solidFill>
                  <a:schemeClr val="tx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mj-ea"/>
                    <a:ea typeface="+mj-ea"/>
                  </a:rPr>
                  <a:t>Part </a:t>
                </a:r>
                <a:r>
                  <a:rPr lang="en-US" sz="1600" b="1" dirty="0">
                    <a:solidFill>
                      <a:schemeClr val="tx1"/>
                    </a:solidFill>
                    <a:latin typeface="+mj-ea"/>
                    <a:ea typeface="+mj-ea"/>
                  </a:rPr>
                  <a:t>I</a:t>
                </a:r>
                <a:r>
                  <a:rPr lang="en-US" sz="1600" b="1" dirty="0" smtClean="0">
                    <a:solidFill>
                      <a:schemeClr val="tx1"/>
                    </a:solidFill>
                    <a:latin typeface="+mj-ea"/>
                    <a:ea typeface="+mj-ea"/>
                  </a:rPr>
                  <a:t> </a:t>
                </a:r>
                <a:endParaRPr lang="en-US" sz="1600" b="1" dirty="0">
                  <a:solidFill>
                    <a:schemeClr val="tx1"/>
                  </a:solidFill>
                  <a:latin typeface="+mj-ea"/>
                  <a:ea typeface="+mj-ea"/>
                </a:endParaRPr>
              </a:p>
            </p:txBody>
          </p:sp>
          <p:sp>
            <p:nvSpPr>
              <p:cNvPr id="36" name="Rounded Rectangle 35"/>
              <p:cNvSpPr/>
              <p:nvPr/>
            </p:nvSpPr>
            <p:spPr>
              <a:xfrm>
                <a:off x="4945234" y="6207513"/>
                <a:ext cx="2010590" cy="344903"/>
              </a:xfrm>
              <a:prstGeom prst="roundRect">
                <a:avLst/>
              </a:prstGeom>
              <a:solidFill>
                <a:schemeClr val="accent6">
                  <a:lumMod val="60000"/>
                  <a:lumOff val="40000"/>
                </a:schemeClr>
              </a:solidFill>
              <a:ln w="19050">
                <a:solidFill>
                  <a:schemeClr val="tx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mj-ea"/>
                    <a:ea typeface="+mj-ea"/>
                  </a:rPr>
                  <a:t>Part II </a:t>
                </a:r>
                <a:endParaRPr lang="en-US" sz="1600" b="1" dirty="0">
                  <a:solidFill>
                    <a:schemeClr val="tx1"/>
                  </a:solidFill>
                  <a:latin typeface="+mj-ea"/>
                  <a:ea typeface="+mj-ea"/>
                </a:endParaRPr>
              </a:p>
            </p:txBody>
          </p:sp>
          <p:sp>
            <p:nvSpPr>
              <p:cNvPr id="37" name="Rounded Rectangle 36"/>
              <p:cNvSpPr/>
              <p:nvPr/>
            </p:nvSpPr>
            <p:spPr>
              <a:xfrm>
                <a:off x="7681938" y="6208149"/>
                <a:ext cx="2010590" cy="344903"/>
              </a:xfrm>
              <a:prstGeom prst="roundRect">
                <a:avLst/>
              </a:prstGeom>
              <a:solidFill>
                <a:schemeClr val="accent5">
                  <a:lumMod val="40000"/>
                  <a:lumOff val="60000"/>
                </a:schemeClr>
              </a:solidFill>
              <a:ln w="19050">
                <a:solidFill>
                  <a:schemeClr val="tx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mj-ea"/>
                    <a:ea typeface="+mj-ea"/>
                  </a:rPr>
                  <a:t>Part III </a:t>
                </a:r>
                <a:endParaRPr lang="en-US" sz="1600" b="1" dirty="0">
                  <a:solidFill>
                    <a:schemeClr val="tx1"/>
                  </a:solidFill>
                  <a:latin typeface="+mj-ea"/>
                  <a:ea typeface="+mj-ea"/>
                </a:endParaRPr>
              </a:p>
            </p:txBody>
          </p:sp>
          <p:cxnSp>
            <p:nvCxnSpPr>
              <p:cNvPr id="38" name="Straight Arrow Connector 37"/>
              <p:cNvCxnSpPr>
                <a:stCxn id="35" idx="1"/>
                <a:endCxn id="36" idx="1"/>
              </p:cNvCxnSpPr>
              <p:nvPr/>
            </p:nvCxnSpPr>
            <p:spPr>
              <a:xfrm>
                <a:off x="4312446" y="6379409"/>
                <a:ext cx="632788" cy="556"/>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6" idx="3"/>
                <a:endCxn id="37" idx="1"/>
              </p:cNvCxnSpPr>
              <p:nvPr/>
            </p:nvCxnSpPr>
            <p:spPr>
              <a:xfrm>
                <a:off x="6955824" y="6379965"/>
                <a:ext cx="726114" cy="636"/>
              </a:xfrm>
              <a:prstGeom prst="straightConnector1">
                <a:avLst/>
              </a:prstGeom>
              <a:ln w="28575">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3" name="Straight Connector 2"/>
            <p:cNvCxnSpPr/>
            <p:nvPr/>
          </p:nvCxnSpPr>
          <p:spPr>
            <a:xfrm>
              <a:off x="1321359" y="8928803"/>
              <a:ext cx="0" cy="723197"/>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flipH="1">
              <a:off x="4253035" y="8954203"/>
              <a:ext cx="560" cy="723197"/>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flipH="1">
              <a:off x="5154672" y="8916103"/>
              <a:ext cx="559" cy="723197"/>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8061520" y="9005675"/>
              <a:ext cx="1482" cy="644883"/>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0" name="Straight Connector 49"/>
            <p:cNvCxnSpPr/>
            <p:nvPr/>
          </p:nvCxnSpPr>
          <p:spPr>
            <a:xfrm>
              <a:off x="12042200" y="8999004"/>
              <a:ext cx="1482" cy="644883"/>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1" name="Straight Connector 50"/>
            <p:cNvCxnSpPr/>
            <p:nvPr/>
          </p:nvCxnSpPr>
          <p:spPr>
            <a:xfrm flipH="1">
              <a:off x="1336661" y="9437552"/>
              <a:ext cx="2916374" cy="0"/>
            </a:xfrm>
            <a:prstGeom prst="line">
              <a:avLst/>
            </a:prstGeom>
            <a:noFill/>
            <a:ln w="12700" cap="flat">
              <a:solidFill>
                <a:srgbClr val="000000"/>
              </a:solidFill>
              <a:prstDash val="solid"/>
              <a:miter lim="400000"/>
              <a:headEnd type="arrow" w="med" len="med"/>
              <a:tailEnd type="arrow" w="med" len="med"/>
            </a:ln>
            <a:effectLst/>
            <a:sp3d/>
          </p:spPr>
          <p:style>
            <a:lnRef idx="0">
              <a:scrgbClr r="0" g="0" b="0"/>
            </a:lnRef>
            <a:fillRef idx="0">
              <a:scrgbClr r="0" g="0" b="0"/>
            </a:fillRef>
            <a:effectRef idx="0">
              <a:scrgbClr r="0" g="0" b="0"/>
            </a:effectRef>
            <a:fontRef idx="none"/>
          </p:style>
        </p:cxnSp>
        <p:sp>
          <p:nvSpPr>
            <p:cNvPr id="55" name="TextBox 54"/>
            <p:cNvSpPr txBox="1"/>
            <p:nvPr/>
          </p:nvSpPr>
          <p:spPr>
            <a:xfrm>
              <a:off x="1908505" y="9171273"/>
              <a:ext cx="1728358" cy="276999"/>
            </a:xfrm>
            <a:prstGeom prst="rect">
              <a:avLst/>
            </a:prstGeom>
            <a:noFill/>
          </p:spPr>
          <p:txBody>
            <a:bodyPr wrap="none" rtlCol="0">
              <a:spAutoFit/>
            </a:bodyPr>
            <a:lstStyle/>
            <a:p>
              <a:pPr algn="ctr"/>
              <a:r>
                <a:rPr lang="en-US" sz="1200" b="1" dirty="0" smtClean="0">
                  <a:latin typeface="+mj-ea"/>
                  <a:ea typeface="+mj-ea"/>
                </a:rPr>
                <a:t>Build design capacity</a:t>
              </a:r>
              <a:endParaRPr lang="en-US" sz="1200" b="1" dirty="0">
                <a:latin typeface="+mj-ea"/>
                <a:ea typeface="+mj-ea"/>
              </a:endParaRPr>
            </a:p>
          </p:txBody>
        </p:sp>
        <p:sp>
          <p:nvSpPr>
            <p:cNvPr id="56" name="TextBox 55"/>
            <p:cNvSpPr txBox="1"/>
            <p:nvPr/>
          </p:nvSpPr>
          <p:spPr>
            <a:xfrm>
              <a:off x="5479407" y="9173146"/>
              <a:ext cx="2394758" cy="276999"/>
            </a:xfrm>
            <a:prstGeom prst="rect">
              <a:avLst/>
            </a:prstGeom>
            <a:noFill/>
          </p:spPr>
          <p:txBody>
            <a:bodyPr wrap="none" rtlCol="0">
              <a:spAutoFit/>
            </a:bodyPr>
            <a:lstStyle/>
            <a:p>
              <a:pPr algn="ctr"/>
              <a:r>
                <a:rPr lang="en-US" sz="1200" b="1" dirty="0" smtClean="0">
                  <a:latin typeface="+mj-ea"/>
                  <a:ea typeface="+mj-ea"/>
                </a:rPr>
                <a:t>Develop data mining methods</a:t>
              </a:r>
              <a:endParaRPr lang="en-US" sz="1200" b="1" dirty="0">
                <a:latin typeface="+mj-ea"/>
                <a:ea typeface="+mj-ea"/>
              </a:endParaRPr>
            </a:p>
          </p:txBody>
        </p:sp>
        <p:cxnSp>
          <p:nvCxnSpPr>
            <p:cNvPr id="57" name="Straight Connector 56"/>
            <p:cNvCxnSpPr/>
            <p:nvPr/>
          </p:nvCxnSpPr>
          <p:spPr>
            <a:xfrm flipH="1">
              <a:off x="5161771" y="9431158"/>
              <a:ext cx="2926631" cy="0"/>
            </a:xfrm>
            <a:prstGeom prst="line">
              <a:avLst/>
            </a:prstGeom>
            <a:noFill/>
            <a:ln w="12700" cap="flat">
              <a:solidFill>
                <a:srgbClr val="000000"/>
              </a:solidFill>
              <a:prstDash val="solid"/>
              <a:miter lim="400000"/>
              <a:headEnd type="arrow" w="med" len="med"/>
              <a:tailEnd type="arrow" w="med" len="med"/>
            </a:ln>
            <a:effectLst/>
            <a:sp3d/>
          </p:spPr>
          <p:style>
            <a:lnRef idx="0">
              <a:scrgbClr r="0" g="0" b="0"/>
            </a:lnRef>
            <a:fillRef idx="0">
              <a:scrgbClr r="0" g="0" b="0"/>
            </a:fillRef>
            <a:effectRef idx="0">
              <a:scrgbClr r="0" g="0" b="0"/>
            </a:effectRef>
            <a:fontRef idx="none"/>
          </p:style>
        </p:cxnSp>
        <p:cxnSp>
          <p:nvCxnSpPr>
            <p:cNvPr id="60" name="Straight Connector 59"/>
            <p:cNvCxnSpPr/>
            <p:nvPr/>
          </p:nvCxnSpPr>
          <p:spPr>
            <a:xfrm>
              <a:off x="9121729" y="9019817"/>
              <a:ext cx="1482" cy="644883"/>
            </a:xfrm>
            <a:prstGeom prst="line">
              <a:avLst/>
            </a:prstGeom>
            <a:noFill/>
            <a:ln w="127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1" name="Straight Connector 60"/>
            <p:cNvCxnSpPr/>
            <p:nvPr/>
          </p:nvCxnSpPr>
          <p:spPr>
            <a:xfrm flipH="1">
              <a:off x="9121729" y="9448800"/>
              <a:ext cx="2921955" cy="0"/>
            </a:xfrm>
            <a:prstGeom prst="line">
              <a:avLst/>
            </a:prstGeom>
            <a:noFill/>
            <a:ln w="12700" cap="flat">
              <a:solidFill>
                <a:srgbClr val="000000"/>
              </a:solidFill>
              <a:prstDash val="solid"/>
              <a:miter lim="400000"/>
              <a:headEnd type="arrow" w="med" len="med"/>
              <a:tailEnd type="arrow" w="med" len="med"/>
            </a:ln>
            <a:effectLst/>
            <a:sp3d/>
          </p:spPr>
          <p:style>
            <a:lnRef idx="0">
              <a:scrgbClr r="0" g="0" b="0"/>
            </a:lnRef>
            <a:fillRef idx="0">
              <a:scrgbClr r="0" g="0" b="0"/>
            </a:fillRef>
            <a:effectRef idx="0">
              <a:scrgbClr r="0" g="0" b="0"/>
            </a:effectRef>
            <a:fontRef idx="none"/>
          </p:style>
        </p:cxnSp>
        <p:sp>
          <p:nvSpPr>
            <p:cNvPr id="65" name="TextBox 64"/>
            <p:cNvSpPr txBox="1"/>
            <p:nvPr/>
          </p:nvSpPr>
          <p:spPr>
            <a:xfrm>
              <a:off x="9515160" y="9187046"/>
              <a:ext cx="2185598" cy="276999"/>
            </a:xfrm>
            <a:prstGeom prst="rect">
              <a:avLst/>
            </a:prstGeom>
            <a:noFill/>
          </p:spPr>
          <p:txBody>
            <a:bodyPr wrap="none" rtlCol="0">
              <a:spAutoFit/>
            </a:bodyPr>
            <a:lstStyle/>
            <a:p>
              <a:pPr algn="ctr"/>
              <a:r>
                <a:rPr lang="en-US" sz="1200" b="1" dirty="0" smtClean="0">
                  <a:latin typeface="+mj-ea"/>
                  <a:ea typeface="+mj-ea"/>
                </a:rPr>
                <a:t>Design automatic feedback</a:t>
              </a:r>
              <a:endParaRPr lang="en-US" sz="1200" b="1" dirty="0">
                <a:latin typeface="+mj-ea"/>
                <a:ea typeface="+mj-ea"/>
              </a:endParaRPr>
            </a:p>
          </p:txBody>
        </p:sp>
      </p:grpSp>
      <p:sp>
        <p:nvSpPr>
          <p:cNvPr id="58" name="Shape 440"/>
          <p:cNvSpPr>
            <a:spLocks noGrp="1"/>
          </p:cNvSpPr>
          <p:nvPr>
            <p:ph type="body" sz="quarter" idx="4294967295"/>
          </p:nvPr>
        </p:nvSpPr>
        <p:spPr>
          <a:xfrm>
            <a:off x="1066257" y="1361710"/>
            <a:ext cx="783828" cy="675687"/>
          </a:xfrm>
          <a:prstGeom prst="rect">
            <a:avLst/>
          </a:prstGeom>
        </p:spPr>
        <p:txBody>
          <a:bodyPr/>
          <a:lstStyle/>
          <a:p>
            <a:pPr marL="317500" indent="0" fontAlgn="auto">
              <a:spcBef>
                <a:spcPts val="0"/>
              </a:spcBef>
              <a:spcAft>
                <a:spcPts val="0"/>
              </a:spcAft>
              <a:buNone/>
              <a:defRPr/>
            </a:pPr>
            <a:r>
              <a:rPr lang="en-US" sz="3200" b="1" dirty="0" smtClean="0">
                <a:latin typeface="+mn-ea"/>
                <a:ea typeface="+mn-ea"/>
              </a:rPr>
              <a:t>I</a:t>
            </a:r>
            <a:endParaRPr lang="en-US" sz="3200" b="1" dirty="0">
              <a:latin typeface="+mn-ea"/>
              <a:ea typeface="+mn-ea"/>
            </a:endParaRPr>
          </a:p>
        </p:txBody>
      </p:sp>
      <p:sp>
        <p:nvSpPr>
          <p:cNvPr id="59" name="Shape 440"/>
          <p:cNvSpPr>
            <a:spLocks noGrp="1"/>
          </p:cNvSpPr>
          <p:nvPr>
            <p:ph type="body" sz="quarter" idx="4294967295"/>
          </p:nvPr>
        </p:nvSpPr>
        <p:spPr>
          <a:xfrm>
            <a:off x="7105646" y="1264769"/>
            <a:ext cx="928998" cy="772628"/>
          </a:xfrm>
          <a:prstGeom prst="rect">
            <a:avLst/>
          </a:prstGeom>
        </p:spPr>
        <p:txBody>
          <a:bodyPr/>
          <a:lstStyle/>
          <a:p>
            <a:pPr marL="317500" indent="0" fontAlgn="auto">
              <a:spcBef>
                <a:spcPts val="0"/>
              </a:spcBef>
              <a:spcAft>
                <a:spcPts val="0"/>
              </a:spcAft>
              <a:buNone/>
              <a:defRPr/>
            </a:pPr>
            <a:r>
              <a:rPr lang="en-US" sz="3200" b="1" dirty="0" smtClean="0">
                <a:latin typeface="+mn-ea"/>
                <a:ea typeface="+mn-ea"/>
              </a:rPr>
              <a:t>II</a:t>
            </a:r>
            <a:endParaRPr lang="en-US" sz="3200" b="1" dirty="0">
              <a:latin typeface="+mn-ea"/>
              <a:ea typeface="+mn-ea"/>
            </a:endParaRPr>
          </a:p>
        </p:txBody>
      </p:sp>
      <p:sp>
        <p:nvSpPr>
          <p:cNvPr id="62" name="Shape 440"/>
          <p:cNvSpPr>
            <a:spLocks noGrp="1"/>
          </p:cNvSpPr>
          <p:nvPr>
            <p:ph type="body" sz="quarter" idx="4294967295"/>
          </p:nvPr>
        </p:nvSpPr>
        <p:spPr>
          <a:xfrm>
            <a:off x="11087802" y="6866630"/>
            <a:ext cx="928998" cy="772628"/>
          </a:xfrm>
          <a:prstGeom prst="rect">
            <a:avLst/>
          </a:prstGeom>
        </p:spPr>
        <p:txBody>
          <a:bodyPr/>
          <a:lstStyle/>
          <a:p>
            <a:pPr marL="317500" indent="0" fontAlgn="auto">
              <a:spcBef>
                <a:spcPts val="0"/>
              </a:spcBef>
              <a:spcAft>
                <a:spcPts val="0"/>
              </a:spcAft>
              <a:buNone/>
              <a:defRPr/>
            </a:pPr>
            <a:r>
              <a:rPr lang="en-US" sz="3200" b="1" dirty="0" smtClean="0">
                <a:latin typeface="+mn-ea"/>
                <a:ea typeface="+mn-ea"/>
              </a:rPr>
              <a:t>III</a:t>
            </a:r>
            <a:endParaRPr lang="en-US" sz="3200" b="1" dirty="0">
              <a:latin typeface="+mn-ea"/>
              <a:ea typeface="+mn-ea"/>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33400" y="3009901"/>
            <a:ext cx="12166599" cy="37408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7200" b="1" dirty="0" smtClean="0">
                <a:solidFill>
                  <a:schemeClr val="tx1"/>
                </a:solidFill>
                <a:latin typeface="+mn-lt"/>
              </a:rPr>
              <a:t>Part I</a:t>
            </a:r>
          </a:p>
          <a:p>
            <a:pPr algn="ctr"/>
            <a:endParaRPr lang="en-US" sz="4800" b="1" dirty="0" smtClean="0">
              <a:solidFill>
                <a:schemeClr val="tx1"/>
              </a:solidFill>
              <a:latin typeface="+mn-lt"/>
            </a:endParaRPr>
          </a:p>
          <a:p>
            <a:pPr algn="ctr"/>
            <a:r>
              <a:rPr lang="en-US" sz="4800" b="1" dirty="0" smtClean="0">
                <a:solidFill>
                  <a:schemeClr val="tx1"/>
                </a:solidFill>
                <a:latin typeface="+mn-lt"/>
              </a:rPr>
              <a:t>Building Design Capacity </a:t>
            </a:r>
          </a:p>
          <a:p>
            <a:pPr algn="ctr"/>
            <a:r>
              <a:rPr lang="en-US" sz="3200" b="1" dirty="0" smtClean="0">
                <a:solidFill>
                  <a:schemeClr val="tx1"/>
                </a:solidFill>
                <a:latin typeface="+mn-lt"/>
              </a:rPr>
              <a:t>to Support a Variety of Engineering Projects Related to Energy</a:t>
            </a:r>
            <a:endParaRPr lang="en-US" sz="3200" b="1" dirty="0">
              <a:solidFill>
                <a:schemeClr val="tx1"/>
              </a:solidFill>
              <a:latin typeface="+mn-lt"/>
            </a:endParaRPr>
          </a:p>
        </p:txBody>
      </p:sp>
    </p:spTree>
    <p:extLst>
      <p:ext uri="{BB962C8B-B14F-4D97-AF65-F5344CB8AC3E}">
        <p14:creationId xmlns:p14="http://schemas.microsoft.com/office/powerpoint/2010/main" val="130096405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40"/>
          <p:cNvSpPr>
            <a:spLocks noGrp="1"/>
          </p:cNvSpPr>
          <p:nvPr>
            <p:ph type="body" sz="quarter" idx="4294967295"/>
          </p:nvPr>
        </p:nvSpPr>
        <p:spPr>
          <a:xfrm>
            <a:off x="190500" y="102176"/>
            <a:ext cx="12283296" cy="2298124"/>
          </a:xfrm>
          <a:prstGeom prst="rect">
            <a:avLst/>
          </a:prstGeom>
        </p:spPr>
        <p:txBody>
          <a:bodyPr/>
          <a:lstStyle/>
          <a:p>
            <a:pPr marL="317500" indent="0" algn="ctr" fontAlgn="auto">
              <a:spcAft>
                <a:spcPts val="0"/>
              </a:spcAft>
              <a:buNone/>
              <a:defRPr/>
            </a:pPr>
            <a:r>
              <a:rPr lang="en-US" sz="4000" b="1" dirty="0" smtClean="0">
                <a:latin typeface="+mn-ea"/>
                <a:ea typeface="+mn-ea"/>
              </a:rPr>
              <a:t>The Energy3D SmartCAD program:</a:t>
            </a:r>
          </a:p>
          <a:p>
            <a:pPr marL="317500" indent="0" algn="ctr" fontAlgn="auto">
              <a:spcBef>
                <a:spcPts val="0"/>
              </a:spcBef>
              <a:spcAft>
                <a:spcPts val="0"/>
              </a:spcAft>
              <a:buNone/>
              <a:defRPr/>
            </a:pPr>
            <a:r>
              <a:rPr lang="en-US" sz="4000" b="1" dirty="0" smtClean="0">
                <a:latin typeface="+mn-ea"/>
                <a:ea typeface="+mn-ea"/>
              </a:rPr>
              <a:t>A simulated engineering design environment</a:t>
            </a:r>
          </a:p>
          <a:p>
            <a:pPr marL="317500" indent="0" algn="ctr" fontAlgn="auto">
              <a:spcBef>
                <a:spcPts val="0"/>
              </a:spcBef>
              <a:spcAft>
                <a:spcPts val="0"/>
              </a:spcAft>
              <a:buNone/>
              <a:defRPr/>
            </a:pPr>
            <a:endParaRPr lang="en-US" sz="2000" b="1" dirty="0" smtClean="0">
              <a:latin typeface="+mn-ea"/>
              <a:ea typeface="+mn-ea"/>
            </a:endParaRPr>
          </a:p>
          <a:p>
            <a:pPr marL="317500" indent="0" algn="ctr" fontAlgn="auto">
              <a:spcBef>
                <a:spcPts val="0"/>
              </a:spcBef>
              <a:spcAft>
                <a:spcPts val="0"/>
              </a:spcAft>
              <a:buNone/>
              <a:defRPr/>
            </a:pPr>
            <a:r>
              <a:rPr lang="en-US" sz="2400" dirty="0" smtClean="0">
                <a:latin typeface="+mj-ea"/>
                <a:ea typeface="+mj-ea"/>
              </a:rPr>
              <a:t>An open lab for anyone to conduct data-intensive research on engineering design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407" y="2365480"/>
            <a:ext cx="8005193" cy="55391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26" name="Picture 2" descr="http://energy.concord.org/energy3d/insolation-horizontal-ave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499" y="6209654"/>
            <a:ext cx="5972175" cy="300037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9507" y="4321706"/>
            <a:ext cx="3154632" cy="3070690"/>
          </a:xfrm>
          <a:prstGeom prst="rect">
            <a:avLst/>
          </a:prstGeom>
        </p:spPr>
      </p:pic>
      <p:sp>
        <p:nvSpPr>
          <p:cNvPr id="6" name="TextBox 5"/>
          <p:cNvSpPr txBox="1"/>
          <p:nvPr/>
        </p:nvSpPr>
        <p:spPr>
          <a:xfrm>
            <a:off x="8929629" y="2349256"/>
            <a:ext cx="4086074"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mj-lt"/>
                <a:ea typeface="+mn-ea"/>
              </a:rPr>
              <a:t>Architectural engineering</a:t>
            </a:r>
          </a:p>
          <a:p>
            <a:pPr marL="342900" indent="-342900">
              <a:buFont typeface="Arial" panose="020B0604020202020204" pitchFamily="34" charset="0"/>
              <a:buChar char="•"/>
            </a:pPr>
            <a:r>
              <a:rPr lang="en-US" sz="2400" dirty="0" smtClean="0">
                <a:latin typeface="+mj-lt"/>
                <a:ea typeface="+mn-ea"/>
              </a:rPr>
              <a:t>Solar engineering</a:t>
            </a:r>
          </a:p>
          <a:p>
            <a:pPr marL="342900" indent="-342900">
              <a:buFont typeface="Arial" panose="020B0604020202020204" pitchFamily="34" charset="0"/>
              <a:buChar char="•"/>
            </a:pPr>
            <a:r>
              <a:rPr lang="en-US" sz="2400" dirty="0" smtClean="0">
                <a:latin typeface="+mj-lt"/>
                <a:ea typeface="+mn-ea"/>
              </a:rPr>
              <a:t>Energy engineering</a:t>
            </a:r>
          </a:p>
          <a:p>
            <a:pPr marL="342900" indent="-342900">
              <a:buFont typeface="Arial" panose="020B0604020202020204" pitchFamily="34" charset="0"/>
              <a:buChar char="•"/>
            </a:pPr>
            <a:r>
              <a:rPr lang="en-US" sz="2400" dirty="0" smtClean="0">
                <a:latin typeface="+mj-lt"/>
                <a:ea typeface="+mn-ea"/>
              </a:rPr>
              <a:t>Urban planning</a:t>
            </a:r>
          </a:p>
          <a:p>
            <a:pPr marL="342900" indent="-342900">
              <a:buFont typeface="Arial" panose="020B0604020202020204" pitchFamily="34" charset="0"/>
              <a:buChar char="•"/>
            </a:pPr>
            <a:r>
              <a:rPr lang="en-US" sz="2400" dirty="0" smtClean="0">
                <a:latin typeface="+mj-lt"/>
                <a:ea typeface="+mn-ea"/>
              </a:rPr>
              <a:t>…</a:t>
            </a:r>
          </a:p>
        </p:txBody>
      </p:sp>
      <p:sp>
        <p:nvSpPr>
          <p:cNvPr id="7" name="TextBox 6"/>
          <p:cNvSpPr txBox="1"/>
          <p:nvPr/>
        </p:nvSpPr>
        <p:spPr>
          <a:xfrm>
            <a:off x="1520657" y="8319995"/>
            <a:ext cx="4347593" cy="461665"/>
          </a:xfrm>
          <a:prstGeom prst="rect">
            <a:avLst/>
          </a:prstGeom>
          <a:noFill/>
        </p:spPr>
        <p:txBody>
          <a:bodyPr wrap="square" rtlCol="0">
            <a:spAutoFit/>
          </a:bodyPr>
          <a:lstStyle/>
          <a:p>
            <a:r>
              <a:rPr lang="en-US" sz="2400" dirty="0" smtClean="0">
                <a:latin typeface="+mj-ea"/>
                <a:ea typeface="+mj-ea"/>
              </a:rPr>
              <a:t>http://energy3d.concord.org</a:t>
            </a:r>
          </a:p>
        </p:txBody>
      </p:sp>
    </p:spTree>
    <p:extLst>
      <p:ext uri="{BB962C8B-B14F-4D97-AF65-F5344CB8AC3E}">
        <p14:creationId xmlns:p14="http://schemas.microsoft.com/office/powerpoint/2010/main" val="135151826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40"/>
          <p:cNvSpPr>
            <a:spLocks noGrp="1"/>
          </p:cNvSpPr>
          <p:nvPr>
            <p:ph type="body" sz="quarter" idx="4294967295"/>
          </p:nvPr>
        </p:nvSpPr>
        <p:spPr>
          <a:xfrm>
            <a:off x="190500" y="102176"/>
            <a:ext cx="12283296" cy="1193224"/>
          </a:xfrm>
          <a:prstGeom prst="rect">
            <a:avLst/>
          </a:prstGeom>
        </p:spPr>
        <p:txBody>
          <a:bodyPr/>
          <a:lstStyle/>
          <a:p>
            <a:pPr marL="317500" indent="0" algn="ctr" fontAlgn="auto">
              <a:spcAft>
                <a:spcPts val="0"/>
              </a:spcAft>
              <a:buNone/>
              <a:defRPr/>
            </a:pPr>
            <a:r>
              <a:rPr lang="en-US" sz="4000" b="1" dirty="0" smtClean="0">
                <a:latin typeface="+mn-ea"/>
                <a:ea typeface="+mn-ea"/>
              </a:rPr>
              <a:t>Design Capacity of Energy3D</a:t>
            </a:r>
            <a:endParaRPr lang="en-US" sz="2000" b="1" dirty="0" smtClean="0">
              <a:latin typeface="+mn-ea"/>
              <a:ea typeface="+mn-ea"/>
            </a:endParaRPr>
          </a:p>
          <a:p>
            <a:pPr marL="317500" indent="0" algn="ctr" fontAlgn="auto">
              <a:spcBef>
                <a:spcPts val="0"/>
              </a:spcBef>
              <a:spcAft>
                <a:spcPts val="0"/>
              </a:spcAft>
              <a:buNone/>
              <a:defRPr/>
            </a:pPr>
            <a:r>
              <a:rPr lang="en-US" sz="2400" dirty="0" smtClean="0">
                <a:latin typeface="+mj-ea"/>
                <a:ea typeface="+mj-ea"/>
              </a:rPr>
              <a:t>There is no room for complacency in CAD as it must model reality accurately. </a:t>
            </a:r>
            <a:endParaRPr lang="en-US" sz="2400" dirty="0">
              <a:latin typeface="+mj-ea"/>
              <a:ea typeface="+mj-ea"/>
            </a:endParaRPr>
          </a:p>
        </p:txBody>
      </p:sp>
      <p:sp>
        <p:nvSpPr>
          <p:cNvPr id="6" name="TextBox 5"/>
          <p:cNvSpPr txBox="1"/>
          <p:nvPr/>
        </p:nvSpPr>
        <p:spPr>
          <a:xfrm>
            <a:off x="467817" y="1552880"/>
            <a:ext cx="5031283" cy="8125301"/>
          </a:xfrm>
          <a:prstGeom prst="rect">
            <a:avLst/>
          </a:prstGeom>
          <a:noFill/>
        </p:spPr>
        <p:txBody>
          <a:bodyPr wrap="square" rtlCol="0">
            <a:spAutoFit/>
          </a:bodyPr>
          <a:lstStyle/>
          <a:p>
            <a:r>
              <a:rPr lang="en-US" sz="1800" dirty="0" smtClean="0">
                <a:latin typeface="+mn-lt"/>
                <a:ea typeface="+mn-ea"/>
              </a:rPr>
              <a:t>Environmental modeling</a:t>
            </a:r>
          </a:p>
          <a:p>
            <a:pPr marL="342900" indent="-342900">
              <a:buFont typeface="Arial" panose="020B0604020202020204" pitchFamily="34" charset="0"/>
              <a:buChar char="•"/>
            </a:pPr>
            <a:r>
              <a:rPr lang="en-US" sz="1800" dirty="0" smtClean="0">
                <a:latin typeface="+mj-lt"/>
                <a:ea typeface="+mn-ea"/>
              </a:rPr>
              <a:t>Google Maps integration</a:t>
            </a:r>
          </a:p>
          <a:p>
            <a:pPr marL="342900" indent="-342900">
              <a:buFont typeface="Arial" panose="020B0604020202020204" pitchFamily="34" charset="0"/>
              <a:buChar char="•"/>
            </a:pPr>
            <a:r>
              <a:rPr lang="en-US" sz="1800" dirty="0">
                <a:latin typeface="+mj-lt"/>
                <a:ea typeface="+mn-ea"/>
              </a:rPr>
              <a:t>W</a:t>
            </a:r>
            <a:r>
              <a:rPr lang="en-US" sz="1800" dirty="0" smtClean="0">
                <a:latin typeface="+mj-lt"/>
                <a:ea typeface="+mn-ea"/>
              </a:rPr>
              <a:t>eather datasets (NREL’s TMY, TMY3*)</a:t>
            </a:r>
          </a:p>
          <a:p>
            <a:pPr marL="342900" indent="-342900">
              <a:buFont typeface="Arial" panose="020B0604020202020204" pitchFamily="34" charset="0"/>
              <a:buChar char="•"/>
            </a:pPr>
            <a:r>
              <a:rPr lang="en-US" sz="1800" dirty="0" smtClean="0">
                <a:latin typeface="+mj-lt"/>
                <a:ea typeface="+mn-ea"/>
              </a:rPr>
              <a:t>Geothermal heat transfer</a:t>
            </a:r>
          </a:p>
          <a:p>
            <a:endParaRPr lang="en-US" sz="1800" dirty="0" smtClean="0">
              <a:latin typeface="+mj-lt"/>
              <a:ea typeface="+mn-ea"/>
            </a:endParaRPr>
          </a:p>
          <a:p>
            <a:r>
              <a:rPr lang="en-US" sz="1800" dirty="0" smtClean="0">
                <a:latin typeface="+mn-lt"/>
                <a:ea typeface="+mn-ea"/>
              </a:rPr>
              <a:t>Solar modeling</a:t>
            </a:r>
          </a:p>
          <a:p>
            <a:pPr marL="342900" indent="-342900">
              <a:buFont typeface="Arial" panose="020B0604020202020204" pitchFamily="34" charset="0"/>
              <a:buChar char="•"/>
            </a:pPr>
            <a:r>
              <a:rPr lang="en-US" sz="1800" dirty="0" smtClean="0">
                <a:latin typeface="+mj-lt"/>
                <a:ea typeface="+mn-ea"/>
              </a:rPr>
              <a:t>Photovoltaics (PV)</a:t>
            </a:r>
          </a:p>
          <a:p>
            <a:pPr marL="914400" lvl="5" indent="-342900">
              <a:buFont typeface="Arial" panose="020B0604020202020204" pitchFamily="34" charset="0"/>
              <a:buChar char="•"/>
            </a:pPr>
            <a:r>
              <a:rPr lang="en-US" sz="1800" dirty="0" smtClean="0">
                <a:latin typeface="+mj-lt"/>
                <a:ea typeface="+mn-ea"/>
              </a:rPr>
              <a:t>Rooftop PV solar systems</a:t>
            </a:r>
          </a:p>
          <a:p>
            <a:pPr marL="914400" lvl="5" indent="-342900">
              <a:buFont typeface="Arial" panose="020B0604020202020204" pitchFamily="34" charset="0"/>
              <a:buChar char="•"/>
            </a:pPr>
            <a:r>
              <a:rPr lang="en-US" sz="1800" dirty="0" smtClean="0">
                <a:latin typeface="+mj-lt"/>
                <a:ea typeface="+mn-ea"/>
              </a:rPr>
              <a:t>Ground-mounted solar panel arrays</a:t>
            </a:r>
          </a:p>
          <a:p>
            <a:pPr marL="914400" lvl="5" indent="-342900">
              <a:buFont typeface="Arial" panose="020B0604020202020204" pitchFamily="34" charset="0"/>
              <a:buChar char="•"/>
            </a:pPr>
            <a:r>
              <a:rPr lang="en-US" sz="1800" dirty="0" smtClean="0">
                <a:latin typeface="+mj-lt"/>
                <a:ea typeface="+mn-ea"/>
              </a:rPr>
              <a:t>Solar canopies</a:t>
            </a:r>
          </a:p>
          <a:p>
            <a:pPr marL="914400" lvl="5" indent="-342900">
              <a:buFont typeface="Arial" panose="020B0604020202020204" pitchFamily="34" charset="0"/>
              <a:buChar char="•"/>
            </a:pPr>
            <a:r>
              <a:rPr lang="en-US" sz="1800" dirty="0" smtClean="0">
                <a:latin typeface="+mj-lt"/>
                <a:ea typeface="+mn-ea"/>
              </a:rPr>
              <a:t>Solar trackers (HSAT, VSAT, AADAT)</a:t>
            </a:r>
          </a:p>
          <a:p>
            <a:pPr marL="342900" indent="-342900">
              <a:buFont typeface="Arial" panose="020B0604020202020204" pitchFamily="34" charset="0"/>
              <a:buChar char="•"/>
            </a:pPr>
            <a:r>
              <a:rPr lang="en-US" sz="1800" dirty="0" smtClean="0">
                <a:latin typeface="+mj-lt"/>
                <a:ea typeface="+mn-ea"/>
              </a:rPr>
              <a:t>Concentrated solar power (CSP)</a:t>
            </a:r>
          </a:p>
          <a:p>
            <a:pPr marL="914400" lvl="4" indent="-342900">
              <a:buFont typeface="Arial" panose="020B0604020202020204" pitchFamily="34" charset="0"/>
              <a:buChar char="•"/>
            </a:pPr>
            <a:r>
              <a:rPr lang="en-US" sz="1800" dirty="0" smtClean="0">
                <a:latin typeface="+mj-lt"/>
                <a:ea typeface="+mn-ea"/>
              </a:rPr>
              <a:t>Solar power tower</a:t>
            </a:r>
          </a:p>
          <a:p>
            <a:pPr marL="914400" lvl="4" indent="-342900">
              <a:buFont typeface="Arial" panose="020B0604020202020204" pitchFamily="34" charset="0"/>
              <a:buChar char="•"/>
            </a:pPr>
            <a:r>
              <a:rPr lang="en-US" sz="1800" dirty="0">
                <a:latin typeface="+mj-lt"/>
                <a:ea typeface="+mn-ea"/>
              </a:rPr>
              <a:t>Parabolic </a:t>
            </a:r>
            <a:r>
              <a:rPr lang="en-US" sz="1800" dirty="0" smtClean="0">
                <a:latin typeface="+mj-lt"/>
                <a:ea typeface="+mn-ea"/>
              </a:rPr>
              <a:t>trough*</a:t>
            </a:r>
          </a:p>
          <a:p>
            <a:pPr marL="914400" lvl="4" indent="-342900">
              <a:buFont typeface="Arial" panose="020B0604020202020204" pitchFamily="34" charset="0"/>
              <a:buChar char="•"/>
            </a:pPr>
            <a:r>
              <a:rPr lang="en-US" sz="1800" dirty="0">
                <a:latin typeface="+mj-lt"/>
                <a:ea typeface="+mn-ea"/>
              </a:rPr>
              <a:t>Compact linear Fresnel </a:t>
            </a:r>
            <a:r>
              <a:rPr lang="en-US" sz="1800" dirty="0" smtClean="0">
                <a:latin typeface="+mj-lt"/>
                <a:ea typeface="+mn-ea"/>
              </a:rPr>
              <a:t>reflector*</a:t>
            </a:r>
          </a:p>
          <a:p>
            <a:pPr marL="342900" indent="-342900">
              <a:buFont typeface="Arial" panose="020B0604020202020204" pitchFamily="34" charset="0"/>
              <a:buChar char="•"/>
            </a:pPr>
            <a:r>
              <a:rPr lang="en-US" sz="1800" dirty="0" smtClean="0">
                <a:latin typeface="+mj-lt"/>
                <a:ea typeface="+mn-ea"/>
              </a:rPr>
              <a:t>Solar updraft tower*</a:t>
            </a:r>
          </a:p>
          <a:p>
            <a:endParaRPr lang="en-US" sz="1800" dirty="0" smtClean="0">
              <a:latin typeface="+mn-lt"/>
              <a:ea typeface="+mn-ea"/>
            </a:endParaRPr>
          </a:p>
          <a:p>
            <a:r>
              <a:rPr lang="en-US" sz="1800" dirty="0" smtClean="0">
                <a:latin typeface="+mn-lt"/>
                <a:ea typeface="+mn-ea"/>
              </a:rPr>
              <a:t>Building modeling</a:t>
            </a:r>
          </a:p>
          <a:p>
            <a:pPr marL="342900" indent="-342900">
              <a:buFont typeface="Arial" panose="020B0604020202020204" pitchFamily="34" charset="0"/>
              <a:buChar char="•"/>
            </a:pPr>
            <a:r>
              <a:rPr lang="en-US" sz="1800" dirty="0" smtClean="0">
                <a:latin typeface="+mj-lt"/>
                <a:ea typeface="+mn-ea"/>
              </a:rPr>
              <a:t>Building envelope design</a:t>
            </a:r>
          </a:p>
          <a:p>
            <a:pPr marL="342900" indent="-342900">
              <a:buFont typeface="Arial" panose="020B0604020202020204" pitchFamily="34" charset="0"/>
              <a:buChar char="•"/>
            </a:pPr>
            <a:r>
              <a:rPr lang="en-US" sz="1800" dirty="0" smtClean="0">
                <a:latin typeface="+mj-lt"/>
                <a:ea typeface="+mn-ea"/>
              </a:rPr>
              <a:t>HVAC system</a:t>
            </a:r>
          </a:p>
          <a:p>
            <a:pPr marL="342900" indent="-342900">
              <a:buFont typeface="Arial" panose="020B0604020202020204" pitchFamily="34" charset="0"/>
              <a:buChar char="•"/>
            </a:pPr>
            <a:r>
              <a:rPr lang="en-US" sz="1800" dirty="0" smtClean="0">
                <a:latin typeface="+mj-lt"/>
                <a:ea typeface="+mn-ea"/>
              </a:rPr>
              <a:t>Passive solar</a:t>
            </a:r>
          </a:p>
          <a:p>
            <a:pPr marL="342900" indent="-342900">
              <a:buFont typeface="Arial" panose="020B0604020202020204" pitchFamily="34" charset="0"/>
              <a:buChar char="•"/>
            </a:pPr>
            <a:r>
              <a:rPr lang="en-US" sz="1800" dirty="0" smtClean="0">
                <a:latin typeface="+mj-lt"/>
                <a:ea typeface="+mn-ea"/>
              </a:rPr>
              <a:t>Landscape</a:t>
            </a:r>
          </a:p>
          <a:p>
            <a:endParaRPr lang="en-US" sz="1800" dirty="0" smtClean="0">
              <a:latin typeface="+mj-lt"/>
              <a:ea typeface="+mn-ea"/>
            </a:endParaRPr>
          </a:p>
          <a:p>
            <a:r>
              <a:rPr lang="en-US" sz="1800" dirty="0" smtClean="0">
                <a:latin typeface="+mn-lt"/>
                <a:ea typeface="+mn-ea"/>
              </a:rPr>
              <a:t>Financial modeling</a:t>
            </a:r>
            <a:endParaRPr lang="en-US" sz="1800" dirty="0">
              <a:latin typeface="+mn-lt"/>
              <a:ea typeface="+mn-ea"/>
            </a:endParaRPr>
          </a:p>
          <a:p>
            <a:pPr marL="342900" indent="-342900">
              <a:buFont typeface="Arial" panose="020B0604020202020204" pitchFamily="34" charset="0"/>
              <a:buChar char="•"/>
            </a:pPr>
            <a:r>
              <a:rPr lang="en-US" sz="1800" dirty="0" smtClean="0">
                <a:latin typeface="+mj-lt"/>
                <a:ea typeface="+mn-ea"/>
              </a:rPr>
              <a:t>Cost-benefit analysis</a:t>
            </a:r>
          </a:p>
          <a:p>
            <a:pPr marL="342900" indent="-342900">
              <a:buFont typeface="Arial" panose="020B0604020202020204" pitchFamily="34" charset="0"/>
              <a:buChar char="•"/>
            </a:pPr>
            <a:r>
              <a:rPr lang="en-US" sz="1800" dirty="0" smtClean="0">
                <a:latin typeface="+mj-lt"/>
                <a:ea typeface="+mn-ea"/>
              </a:rPr>
              <a:t>Net metering</a:t>
            </a:r>
          </a:p>
          <a:p>
            <a:pPr marL="342900" indent="-342900">
              <a:buFont typeface="Arial" panose="020B0604020202020204" pitchFamily="34" charset="0"/>
              <a:buChar char="•"/>
            </a:pPr>
            <a:r>
              <a:rPr lang="en-US" sz="1800" dirty="0" smtClean="0">
                <a:latin typeface="+mj-lt"/>
                <a:ea typeface="+mn-ea"/>
              </a:rPr>
              <a:t>Community solar</a:t>
            </a:r>
          </a:p>
          <a:p>
            <a:pPr marL="342900" indent="-342900">
              <a:buFont typeface="Arial" panose="020B0604020202020204" pitchFamily="34" charset="0"/>
              <a:buChar char="•"/>
            </a:pPr>
            <a:endParaRPr lang="en-US" sz="1800" dirty="0">
              <a:latin typeface="+mj-lt"/>
              <a:ea typeface="+mn-ea"/>
            </a:endParaRPr>
          </a:p>
          <a:p>
            <a:r>
              <a:rPr lang="en-US" sz="1600" i="1" dirty="0" smtClean="0">
                <a:latin typeface="+mj-lt"/>
                <a:ea typeface="+mn-ea"/>
              </a:rPr>
              <a:t>* Under construction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249" y="1552880"/>
            <a:ext cx="3601709" cy="2492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7191" y="1552881"/>
            <a:ext cx="3601709" cy="2492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248" y="4235557"/>
            <a:ext cx="3601709" cy="2492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7192" y="4235557"/>
            <a:ext cx="3601707" cy="2492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4248" y="6940368"/>
            <a:ext cx="3601707" cy="2492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7193" y="6940368"/>
            <a:ext cx="3601707" cy="2492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7669449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717133" y="156868"/>
            <a:ext cx="11509795" cy="808206"/>
          </a:xfrm>
        </p:spPr>
        <p:txBody>
          <a:bodyPr>
            <a:noAutofit/>
          </a:bodyPr>
          <a:lstStyle/>
          <a:p>
            <a:pPr algn="ctr"/>
            <a:r>
              <a:rPr lang="en-US" sz="4000" b="1" dirty="0" smtClean="0">
                <a:solidFill>
                  <a:schemeClr val="tx1"/>
                </a:solidFill>
                <a:latin typeface="+mn-ea"/>
                <a:ea typeface="+mn-ea"/>
              </a:rPr>
              <a:t>Engineering projects </a:t>
            </a:r>
            <a:r>
              <a:rPr lang="en-US" sz="4000" b="1" dirty="0">
                <a:solidFill>
                  <a:schemeClr val="tx1"/>
                </a:solidFill>
                <a:latin typeface="+mn-ea"/>
                <a:ea typeface="+mn-ea"/>
              </a:rPr>
              <a:t>s</a:t>
            </a:r>
            <a:r>
              <a:rPr lang="en-US" sz="4000" b="1" dirty="0" smtClean="0">
                <a:solidFill>
                  <a:schemeClr val="tx1"/>
                </a:solidFill>
                <a:latin typeface="+mn-ea"/>
                <a:ea typeface="+mn-ea"/>
              </a:rPr>
              <a:t>upported by Energy3D</a:t>
            </a:r>
            <a:endParaRPr lang="en-US" sz="4000" b="1" dirty="0">
              <a:latin typeface="+mn-ea"/>
              <a:ea typeface="+mn-ea"/>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4" y="1138635"/>
            <a:ext cx="4028157" cy="278725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680" y="1147980"/>
            <a:ext cx="4028157" cy="278725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1" name="TextBox 10"/>
          <p:cNvSpPr txBox="1"/>
          <p:nvPr/>
        </p:nvSpPr>
        <p:spPr>
          <a:xfrm>
            <a:off x="179075" y="4093590"/>
            <a:ext cx="4028157" cy="1138773"/>
          </a:xfrm>
          <a:prstGeom prst="rect">
            <a:avLst/>
          </a:prstGeom>
          <a:noFill/>
        </p:spPr>
        <p:txBody>
          <a:bodyPr wrap="square" rtlCol="0">
            <a:spAutoFit/>
          </a:bodyPr>
          <a:lstStyle/>
          <a:p>
            <a:r>
              <a:rPr lang="en-US" sz="2000" b="1" dirty="0" smtClean="0">
                <a:latin typeface="+mn-ea"/>
                <a:ea typeface="+mn-ea"/>
              </a:rPr>
              <a:t>Design an Energy-Plus Home</a:t>
            </a:r>
          </a:p>
          <a:p>
            <a:r>
              <a:rPr lang="en-US" sz="1600" dirty="0" smtClean="0">
                <a:latin typeface="+mj-ea"/>
                <a:ea typeface="+mj-ea"/>
              </a:rPr>
              <a:t>Design a home building that generates more renewable energy than it consumes over the course of a year</a:t>
            </a:r>
            <a:endParaRPr lang="en-US" sz="1600" dirty="0">
              <a:latin typeface="+mj-ea"/>
              <a:ea typeface="+mj-ea"/>
            </a:endParaRPr>
          </a:p>
        </p:txBody>
      </p:sp>
      <p:sp>
        <p:nvSpPr>
          <p:cNvPr id="12" name="TextBox 11"/>
          <p:cNvSpPr txBox="1"/>
          <p:nvPr/>
        </p:nvSpPr>
        <p:spPr>
          <a:xfrm>
            <a:off x="4457953" y="4080890"/>
            <a:ext cx="4028157" cy="1138773"/>
          </a:xfrm>
          <a:prstGeom prst="rect">
            <a:avLst/>
          </a:prstGeom>
          <a:noFill/>
        </p:spPr>
        <p:txBody>
          <a:bodyPr wrap="square" rtlCol="0">
            <a:spAutoFit/>
          </a:bodyPr>
          <a:lstStyle/>
          <a:p>
            <a:r>
              <a:rPr lang="en-US" sz="2000" b="1" dirty="0" smtClean="0">
                <a:latin typeface="+mn-ea"/>
                <a:ea typeface="+mn-ea"/>
              </a:rPr>
              <a:t>Design a City Block</a:t>
            </a:r>
          </a:p>
          <a:p>
            <a:r>
              <a:rPr lang="en-US" sz="1600" dirty="0" smtClean="0">
                <a:latin typeface="+mj-ea"/>
                <a:ea typeface="+mj-ea"/>
              </a:rPr>
              <a:t>Design a city block with high-rise buildings that have optimal solar access and minimal impacts on existing buildings</a:t>
            </a:r>
            <a:endParaRPr lang="en-US" sz="1600" dirty="0">
              <a:latin typeface="+mj-ea"/>
              <a:ea typeface="+mj-ea"/>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4285" y="1151334"/>
            <a:ext cx="4031916" cy="278985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4" name="TextBox 13"/>
          <p:cNvSpPr txBox="1"/>
          <p:nvPr/>
        </p:nvSpPr>
        <p:spPr>
          <a:xfrm>
            <a:off x="8736831" y="4093590"/>
            <a:ext cx="4028157" cy="1138773"/>
          </a:xfrm>
          <a:prstGeom prst="rect">
            <a:avLst/>
          </a:prstGeom>
          <a:noFill/>
        </p:spPr>
        <p:txBody>
          <a:bodyPr wrap="square" rtlCol="0">
            <a:spAutoFit/>
          </a:bodyPr>
          <a:lstStyle/>
          <a:p>
            <a:r>
              <a:rPr lang="en-US" sz="2000" b="1" dirty="0" smtClean="0">
                <a:latin typeface="+mn-ea"/>
                <a:ea typeface="+mn-ea"/>
              </a:rPr>
              <a:t>Solarize Your School</a:t>
            </a:r>
          </a:p>
          <a:p>
            <a:r>
              <a:rPr lang="en-US" sz="1600" dirty="0" smtClean="0">
                <a:latin typeface="+mj-ea"/>
                <a:ea typeface="+mj-ea"/>
              </a:rPr>
              <a:t>Design a solar power solution (e.g., rooftop solar panel arrays or solar canopies over parking lots for your school</a:t>
            </a:r>
            <a:endParaRPr lang="en-US" sz="1600" dirty="0">
              <a:latin typeface="+mj-ea"/>
              <a:ea typeface="+mj-ea"/>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15" y="5520134"/>
            <a:ext cx="4031915" cy="278985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6" name="TextBox 15"/>
          <p:cNvSpPr txBox="1"/>
          <p:nvPr/>
        </p:nvSpPr>
        <p:spPr>
          <a:xfrm>
            <a:off x="167861" y="8436990"/>
            <a:ext cx="4028157" cy="892552"/>
          </a:xfrm>
          <a:prstGeom prst="rect">
            <a:avLst/>
          </a:prstGeom>
          <a:noFill/>
        </p:spPr>
        <p:txBody>
          <a:bodyPr wrap="square" rtlCol="0">
            <a:spAutoFit/>
          </a:bodyPr>
          <a:lstStyle/>
          <a:p>
            <a:r>
              <a:rPr lang="en-US" sz="2000" b="1" dirty="0" smtClean="0">
                <a:latin typeface="+mn-ea"/>
                <a:ea typeface="+mn-ea"/>
              </a:rPr>
              <a:t>Solarize Your House</a:t>
            </a:r>
          </a:p>
          <a:p>
            <a:r>
              <a:rPr lang="en-US" sz="1600" dirty="0" smtClean="0">
                <a:latin typeface="+mj-ea"/>
                <a:ea typeface="+mj-ea"/>
              </a:rPr>
              <a:t>Design solar panel arrays for your house that has the best cost effectiveness</a:t>
            </a:r>
            <a:endParaRPr lang="en-US" sz="1600" dirty="0">
              <a:latin typeface="+mj-ea"/>
              <a:ea typeface="+mj-ea"/>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4195" y="5515768"/>
            <a:ext cx="4031915" cy="2789855"/>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8" name="TextBox 17"/>
          <p:cNvSpPr txBox="1"/>
          <p:nvPr/>
        </p:nvSpPr>
        <p:spPr>
          <a:xfrm>
            <a:off x="4446741" y="8432624"/>
            <a:ext cx="4028157" cy="892552"/>
          </a:xfrm>
          <a:prstGeom prst="rect">
            <a:avLst/>
          </a:prstGeom>
          <a:noFill/>
        </p:spPr>
        <p:txBody>
          <a:bodyPr wrap="square" rtlCol="0">
            <a:spAutoFit/>
          </a:bodyPr>
          <a:lstStyle/>
          <a:p>
            <a:r>
              <a:rPr lang="en-US" sz="2000" b="1" dirty="0" smtClean="0">
                <a:latin typeface="+mn-ea"/>
                <a:ea typeface="+mn-ea"/>
              </a:rPr>
              <a:t>Design a Solar Farm</a:t>
            </a:r>
          </a:p>
          <a:p>
            <a:r>
              <a:rPr lang="en-US" sz="1600" dirty="0" smtClean="0">
                <a:latin typeface="+mj-ea"/>
                <a:ea typeface="+mj-ea"/>
              </a:rPr>
              <a:t>Design a solar farm for a brownfield or landfill in your town</a:t>
            </a:r>
            <a:endParaRPr lang="en-US" sz="1600" dirty="0">
              <a:latin typeface="+mj-ea"/>
              <a:ea typeface="+mj-ea"/>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1740" y="5494336"/>
            <a:ext cx="4031913" cy="2789855"/>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0" name="TextBox 19"/>
          <p:cNvSpPr txBox="1"/>
          <p:nvPr/>
        </p:nvSpPr>
        <p:spPr>
          <a:xfrm>
            <a:off x="8744285" y="8411192"/>
            <a:ext cx="4028157" cy="892552"/>
          </a:xfrm>
          <a:prstGeom prst="rect">
            <a:avLst/>
          </a:prstGeom>
          <a:noFill/>
        </p:spPr>
        <p:txBody>
          <a:bodyPr wrap="square" rtlCol="0">
            <a:spAutoFit/>
          </a:bodyPr>
          <a:lstStyle/>
          <a:p>
            <a:r>
              <a:rPr lang="en-US" sz="2000" b="1" dirty="0" smtClean="0">
                <a:latin typeface="+mn-ea"/>
                <a:ea typeface="+mn-ea"/>
              </a:rPr>
              <a:t>Design a Solar Power Tower</a:t>
            </a:r>
          </a:p>
          <a:p>
            <a:r>
              <a:rPr lang="en-US" sz="1600" dirty="0" smtClean="0">
                <a:latin typeface="+mj-ea"/>
                <a:ea typeface="+mj-ea"/>
              </a:rPr>
              <a:t>Design a utility-scale concentrated solar power plant</a:t>
            </a:r>
            <a:endParaRPr lang="en-US" sz="1600" dirty="0">
              <a:latin typeface="+mj-ea"/>
              <a:ea typeface="+mj-ea"/>
            </a:endParaRPr>
          </a:p>
        </p:txBody>
      </p:sp>
    </p:spTree>
    <p:extLst>
      <p:ext uri="{BB962C8B-B14F-4D97-AF65-F5344CB8AC3E}">
        <p14:creationId xmlns:p14="http://schemas.microsoft.com/office/powerpoint/2010/main" val="202055043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25500" y="3009901"/>
            <a:ext cx="11874499" cy="37408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7200" b="1" dirty="0" smtClean="0">
                <a:solidFill>
                  <a:schemeClr val="tx1"/>
                </a:solidFill>
                <a:latin typeface="+mn-lt"/>
              </a:rPr>
              <a:t>Part II</a:t>
            </a:r>
          </a:p>
          <a:p>
            <a:pPr algn="ctr"/>
            <a:endParaRPr lang="en-US" sz="4800" b="1" dirty="0" smtClean="0">
              <a:solidFill>
                <a:schemeClr val="tx1"/>
              </a:solidFill>
              <a:latin typeface="+mn-lt"/>
            </a:endParaRPr>
          </a:p>
          <a:p>
            <a:pPr algn="ctr"/>
            <a:r>
              <a:rPr lang="en-US" sz="4800" b="1" dirty="0" smtClean="0">
                <a:solidFill>
                  <a:schemeClr val="tx1"/>
                </a:solidFill>
                <a:latin typeface="+mn-lt"/>
              </a:rPr>
              <a:t>Building Data Mining Capacity </a:t>
            </a:r>
          </a:p>
          <a:p>
            <a:pPr algn="ctr"/>
            <a:r>
              <a:rPr lang="en-US" sz="3200" b="1" dirty="0" smtClean="0">
                <a:solidFill>
                  <a:schemeClr val="tx1"/>
                </a:solidFill>
                <a:latin typeface="+mn-lt"/>
              </a:rPr>
              <a:t>to Support Computational Analysis of Student Design</a:t>
            </a:r>
            <a:endParaRPr lang="en-US" sz="3200" b="1" dirty="0">
              <a:solidFill>
                <a:schemeClr val="tx1"/>
              </a:solidFill>
              <a:latin typeface="+mn-lt"/>
            </a:endParaRPr>
          </a:p>
        </p:txBody>
      </p:sp>
    </p:spTree>
    <p:extLst>
      <p:ext uri="{BB962C8B-B14F-4D97-AF65-F5344CB8AC3E}">
        <p14:creationId xmlns:p14="http://schemas.microsoft.com/office/powerpoint/2010/main" val="211335243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p:cNvSpPr txBox="1">
            <a:spLocks/>
          </p:cNvSpPr>
          <p:nvPr/>
        </p:nvSpPr>
        <p:spPr>
          <a:xfrm>
            <a:off x="498325" y="376594"/>
            <a:ext cx="12097678" cy="5921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lgn="ctr"/>
            <a:r>
              <a:rPr lang="en-US" sz="4000" b="1" dirty="0" smtClean="0">
                <a:solidFill>
                  <a:schemeClr val="tx1"/>
                </a:solidFill>
                <a:latin typeface="+mn-ea"/>
                <a:ea typeface="+mn-ea"/>
              </a:rPr>
              <a:t>What data do we mine?</a:t>
            </a:r>
            <a:endParaRPr lang="en-US" sz="4000" b="1" dirty="0">
              <a:solidFill>
                <a:schemeClr val="tx1"/>
              </a:solidFill>
              <a:latin typeface="+mn-ea"/>
              <a:ea typeface="+mn-ea"/>
            </a:endParaRPr>
          </a:p>
        </p:txBody>
      </p:sp>
      <p:sp>
        <p:nvSpPr>
          <p:cNvPr id="5" name="TextBox 4"/>
          <p:cNvSpPr txBox="1"/>
          <p:nvPr/>
        </p:nvSpPr>
        <p:spPr>
          <a:xfrm>
            <a:off x="1066799" y="1671330"/>
            <a:ext cx="11580003" cy="3108543"/>
          </a:xfrm>
          <a:prstGeom prst="rect">
            <a:avLst/>
          </a:prstGeom>
          <a:noFill/>
        </p:spPr>
        <p:txBody>
          <a:bodyPr wrap="square" rtlCol="0">
            <a:spAutoFit/>
          </a:bodyPr>
          <a:lstStyle/>
          <a:p>
            <a:r>
              <a:rPr lang="en-US" sz="2800" b="1" dirty="0" smtClean="0">
                <a:latin typeface="+mn-lt"/>
              </a:rPr>
              <a:t>Category I: Artifact mining</a:t>
            </a:r>
          </a:p>
          <a:p>
            <a:r>
              <a:rPr lang="en-US" sz="2800" dirty="0" smtClean="0">
                <a:latin typeface="+mj-lt"/>
              </a:rPr>
              <a:t>Data sources are results from analyses/simulations/virtual tests of designs based on geometric, physical, and financial modeling.</a:t>
            </a:r>
          </a:p>
          <a:p>
            <a:endParaRPr lang="en-US" sz="2800" dirty="0" smtClean="0">
              <a:latin typeface="+mj-lt"/>
            </a:endParaRPr>
          </a:p>
          <a:p>
            <a:r>
              <a:rPr lang="en-US" sz="2800" b="1" dirty="0" smtClean="0">
                <a:latin typeface="+mn-lt"/>
              </a:rPr>
              <a:t>Category II: Action mining</a:t>
            </a:r>
          </a:p>
          <a:p>
            <a:r>
              <a:rPr lang="en-US" sz="2800" dirty="0" smtClean="0">
                <a:latin typeface="+mj-lt"/>
              </a:rPr>
              <a:t>Data sources are actions that lead to changes of artifacts or not (e.g., an analysis informs design but does not change the solution per se).</a:t>
            </a:r>
            <a:endParaRPr lang="en-US" sz="2000" dirty="0">
              <a:latin typeface="+mj-lt"/>
            </a:endParaRPr>
          </a:p>
        </p:txBody>
      </p:sp>
      <p:sp>
        <p:nvSpPr>
          <p:cNvPr id="46" name="Text Box 186"/>
          <p:cNvSpPr txBox="1">
            <a:spLocks noChangeArrowheads="1"/>
          </p:cNvSpPr>
          <p:nvPr/>
        </p:nvSpPr>
        <p:spPr bwMode="auto">
          <a:xfrm>
            <a:off x="781319" y="5715963"/>
            <a:ext cx="11486880" cy="12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lang="en-US" sz="3200" dirty="0" smtClean="0">
                <a:solidFill>
                  <a:schemeClr val="tx1"/>
                </a:solidFill>
                <a:latin typeface="+mj-ea"/>
                <a:ea typeface="+mj-ea"/>
                <a:cs typeface="Times New Roman" panose="02020603050405020304" pitchFamily="18" charset="0"/>
              </a:rPr>
              <a:t>A breakdown of engineering design process</a:t>
            </a:r>
          </a:p>
          <a:p>
            <a:pPr marL="0" marR="0" lvl="0" indent="0" algn="ctr" defTabSz="914400" rtl="0" eaLnBrk="0" fontAlgn="base" latinLnBrk="0" hangingPunct="0">
              <a:lnSpc>
                <a:spcPct val="100000"/>
              </a:lnSpc>
              <a:spcBef>
                <a:spcPct val="0"/>
              </a:spcBef>
              <a:spcAft>
                <a:spcPts val="800"/>
              </a:spcAft>
              <a:buClrTx/>
              <a:buSzTx/>
              <a:buFontTx/>
              <a:buNone/>
              <a:tabLst/>
            </a:pPr>
            <a:r>
              <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rPr>
              <a:t>(intertwined sequences of actions</a:t>
            </a:r>
            <a:r>
              <a:rPr kumimoji="0" lang="en-US" sz="2400" b="0" i="0" u="none" strike="noStrike" cap="none" normalizeH="0" dirty="0" smtClean="0">
                <a:ln>
                  <a:noFill/>
                </a:ln>
                <a:solidFill>
                  <a:schemeClr val="tx1"/>
                </a:solidFill>
                <a:effectLst/>
                <a:latin typeface="+mj-ea"/>
                <a:ea typeface="+mj-ea"/>
                <a:cs typeface="Times New Roman" panose="02020603050405020304" pitchFamily="18" charset="0"/>
              </a:rPr>
              <a:t> and artifact changes</a:t>
            </a:r>
            <a:r>
              <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rPr>
              <a:t>)</a:t>
            </a:r>
          </a:p>
        </p:txBody>
      </p:sp>
      <p:grpSp>
        <p:nvGrpSpPr>
          <p:cNvPr id="51" name="Group 50"/>
          <p:cNvGrpSpPr/>
          <p:nvPr/>
        </p:nvGrpSpPr>
        <p:grpSpPr>
          <a:xfrm>
            <a:off x="781319" y="7277130"/>
            <a:ext cx="11486881" cy="1579184"/>
            <a:chOff x="781319" y="7277130"/>
            <a:chExt cx="11486881" cy="1579184"/>
          </a:xfrm>
        </p:grpSpPr>
        <p:sp>
          <p:nvSpPr>
            <p:cNvPr id="6" name="AutoShape 205"/>
            <p:cNvSpPr>
              <a:spLocks noChangeArrowheads="1"/>
            </p:cNvSpPr>
            <p:nvPr/>
          </p:nvSpPr>
          <p:spPr bwMode="auto">
            <a:xfrm>
              <a:off x="3035300" y="7286273"/>
              <a:ext cx="155719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rPr>
                <a:t>Action</a:t>
              </a:r>
            </a:p>
          </p:txBody>
        </p:sp>
        <p:sp>
          <p:nvSpPr>
            <p:cNvPr id="7" name="AutoShape 205"/>
            <p:cNvSpPr>
              <a:spLocks noChangeArrowheads="1"/>
            </p:cNvSpPr>
            <p:nvPr/>
          </p:nvSpPr>
          <p:spPr bwMode="auto">
            <a:xfrm>
              <a:off x="10260594" y="7277130"/>
              <a:ext cx="155719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rPr>
                <a:t>Action</a:t>
              </a:r>
            </a:p>
          </p:txBody>
        </p:sp>
        <p:sp>
          <p:nvSpPr>
            <p:cNvPr id="8" name="AutoShape 205"/>
            <p:cNvSpPr>
              <a:spLocks noChangeArrowheads="1"/>
            </p:cNvSpPr>
            <p:nvPr/>
          </p:nvSpPr>
          <p:spPr bwMode="auto">
            <a:xfrm>
              <a:off x="6667500" y="7293387"/>
              <a:ext cx="155719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rPr>
                <a:t>Action</a:t>
              </a:r>
            </a:p>
          </p:txBody>
        </p:sp>
        <p:cxnSp>
          <p:nvCxnSpPr>
            <p:cNvPr id="4" name="Straight Arrow Connector 3"/>
            <p:cNvCxnSpPr>
              <a:stCxn id="6" idx="3"/>
              <a:endCxn id="33" idx="1"/>
            </p:cNvCxnSpPr>
            <p:nvPr/>
          </p:nvCxnSpPr>
          <p:spPr>
            <a:xfrm>
              <a:off x="4592496" y="7541662"/>
              <a:ext cx="246204" cy="7114"/>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8" idx="3"/>
              <a:endCxn id="14" idx="1"/>
            </p:cNvCxnSpPr>
            <p:nvPr/>
          </p:nvCxnSpPr>
          <p:spPr>
            <a:xfrm flipV="1">
              <a:off x="8224696" y="7543670"/>
              <a:ext cx="271604" cy="510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AutoShape 205"/>
            <p:cNvSpPr>
              <a:spLocks noChangeArrowheads="1"/>
            </p:cNvSpPr>
            <p:nvPr/>
          </p:nvSpPr>
          <p:spPr bwMode="auto">
            <a:xfrm>
              <a:off x="8496300" y="7288281"/>
              <a:ext cx="1557196" cy="510778"/>
            </a:xfrm>
            <a:prstGeom prst="flowChartAlternateProcess">
              <a:avLst/>
            </a:prstGeom>
            <a:solidFill>
              <a:schemeClr val="bg1">
                <a:lumMod val="75000"/>
              </a:schemeClr>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rPr>
                <a:t>Artifact</a:t>
              </a:r>
            </a:p>
          </p:txBody>
        </p:sp>
        <p:sp>
          <p:nvSpPr>
            <p:cNvPr id="22" name="AutoShape 205"/>
            <p:cNvSpPr>
              <a:spLocks noChangeArrowheads="1"/>
            </p:cNvSpPr>
            <p:nvPr/>
          </p:nvSpPr>
          <p:spPr bwMode="auto">
            <a:xfrm>
              <a:off x="1201596" y="7277130"/>
              <a:ext cx="1557196" cy="510778"/>
            </a:xfrm>
            <a:prstGeom prst="flowChartAlternateProcess">
              <a:avLst/>
            </a:prstGeom>
            <a:solidFill>
              <a:schemeClr val="bg1">
                <a:lumMod val="75000"/>
              </a:schemeClr>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rPr>
                <a:t>Artifact</a:t>
              </a:r>
            </a:p>
          </p:txBody>
        </p:sp>
        <p:cxnSp>
          <p:nvCxnSpPr>
            <p:cNvPr id="23" name="Straight Arrow Connector 22"/>
            <p:cNvCxnSpPr>
              <a:stCxn id="22" idx="3"/>
              <a:endCxn id="6" idx="1"/>
            </p:cNvCxnSpPr>
            <p:nvPr/>
          </p:nvCxnSpPr>
          <p:spPr>
            <a:xfrm>
              <a:off x="2758792" y="7532519"/>
              <a:ext cx="276508" cy="914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p:cNvCxnSpPr/>
            <p:nvPr/>
          </p:nvCxnSpPr>
          <p:spPr>
            <a:xfrm>
              <a:off x="781319" y="8453254"/>
              <a:ext cx="11486881"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Text Box 186"/>
            <p:cNvSpPr txBox="1">
              <a:spLocks noChangeArrowheads="1"/>
            </p:cNvSpPr>
            <p:nvPr/>
          </p:nvSpPr>
          <p:spPr bwMode="auto">
            <a:xfrm>
              <a:off x="6246742" y="8575199"/>
              <a:ext cx="841516" cy="28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sz="2000" b="0" i="0" u="none" strike="noStrike" cap="none" normalizeH="0" baseline="0" dirty="0" smtClean="0">
                  <a:ln>
                    <a:noFill/>
                  </a:ln>
                  <a:solidFill>
                    <a:schemeClr val="tx1"/>
                  </a:solidFill>
                  <a:effectLst/>
                  <a:latin typeface="+mj-ea"/>
                  <a:ea typeface="+mj-ea"/>
                  <a:cs typeface="Times New Roman" panose="02020603050405020304" pitchFamily="18" charset="0"/>
                </a:rPr>
                <a:t>Time</a:t>
              </a:r>
            </a:p>
          </p:txBody>
        </p:sp>
        <p:cxnSp>
          <p:nvCxnSpPr>
            <p:cNvPr id="32" name="Straight Arrow Connector 31"/>
            <p:cNvCxnSpPr>
              <a:stCxn id="33" idx="3"/>
              <a:endCxn id="8" idx="1"/>
            </p:cNvCxnSpPr>
            <p:nvPr/>
          </p:nvCxnSpPr>
          <p:spPr>
            <a:xfrm>
              <a:off x="6395896" y="7548776"/>
              <a:ext cx="271604"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3" name="AutoShape 205"/>
            <p:cNvSpPr>
              <a:spLocks noChangeArrowheads="1"/>
            </p:cNvSpPr>
            <p:nvPr/>
          </p:nvSpPr>
          <p:spPr bwMode="auto">
            <a:xfrm>
              <a:off x="4838700" y="7293387"/>
              <a:ext cx="1557196" cy="510778"/>
            </a:xfrm>
            <a:prstGeom prst="flowChartAlternateProcess">
              <a:avLst/>
            </a:prstGeom>
            <a:solidFill>
              <a:schemeClr val="bg1"/>
            </a:solidFill>
            <a:ln w="19050">
              <a:solidFill>
                <a:srgbClr val="870C00"/>
              </a:solidFill>
              <a:prstDash val="solid"/>
              <a:miter lim="800000"/>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j-ea"/>
                  <a:ea typeface="+mj-ea"/>
                  <a:cs typeface="Times New Roman" panose="02020603050405020304" pitchFamily="18" charset="0"/>
                </a:rPr>
                <a:t>Action</a:t>
              </a:r>
            </a:p>
          </p:txBody>
        </p:sp>
        <p:cxnSp>
          <p:nvCxnSpPr>
            <p:cNvPr id="43" name="Straight Arrow Connector 42"/>
            <p:cNvCxnSpPr>
              <a:stCxn id="14" idx="3"/>
              <a:endCxn id="7" idx="1"/>
            </p:cNvCxnSpPr>
            <p:nvPr/>
          </p:nvCxnSpPr>
          <p:spPr>
            <a:xfrm flipV="1">
              <a:off x="10053496" y="7532519"/>
              <a:ext cx="207098" cy="11151"/>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Straight Arrow Connector 46"/>
            <p:cNvCxnSpPr>
              <a:endCxn id="22" idx="1"/>
            </p:cNvCxnSpPr>
            <p:nvPr/>
          </p:nvCxnSpPr>
          <p:spPr>
            <a:xfrm flipV="1">
              <a:off x="925088" y="7532519"/>
              <a:ext cx="276508"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0" name="Straight Arrow Connector 49"/>
            <p:cNvCxnSpPr>
              <a:stCxn id="7" idx="3"/>
            </p:cNvCxnSpPr>
            <p:nvPr/>
          </p:nvCxnSpPr>
          <p:spPr>
            <a:xfrm>
              <a:off x="11817790" y="7532519"/>
              <a:ext cx="298010" cy="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445740953"/>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pdated-Concord-theme-document">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useo Sans 100"/>
        <a:ea typeface="Museo Sans 100"/>
        <a:cs typeface="Museo Sans 100"/>
      </a:majorFont>
      <a:minorFont>
        <a:latin typeface="Museo Sans 500"/>
        <a:ea typeface="Museo Sans 500"/>
        <a:cs typeface="Museo Sans 500"/>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useo Sans 100"/>
        <a:ea typeface="Museo Sans 100"/>
        <a:cs typeface="Museo Sans 100"/>
      </a:majorFont>
      <a:minorFont>
        <a:latin typeface="Museo Sans 500"/>
        <a:ea typeface="Museo Sans 500"/>
        <a:cs typeface="Museo Sans 500"/>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Updated-Concord-theme-document-finalized-temp-Charles</Template>
  <TotalTime>4010</TotalTime>
  <Words>1953</Words>
  <Application>Microsoft Office PowerPoint</Application>
  <PresentationFormat>Custom</PresentationFormat>
  <Paragraphs>401</Paragraphs>
  <Slides>29</Slides>
  <Notes>1</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8" baseType="lpstr">
      <vt:lpstr>Arial</vt:lpstr>
      <vt:lpstr>Gill Sans</vt:lpstr>
      <vt:lpstr>Lucida Grande</vt:lpstr>
      <vt:lpstr>Museo Sans 100</vt:lpstr>
      <vt:lpstr>Museo Sans 300</vt:lpstr>
      <vt:lpstr>Museo Sans 500</vt:lpstr>
      <vt:lpstr>Times New Roman</vt:lpstr>
      <vt:lpstr>Updated-Concord-theme-document</vt:lpstr>
      <vt:lpstr>Equation</vt:lpstr>
      <vt:lpstr>PowerPoint Presentation</vt:lpstr>
      <vt:lpstr>PowerPoint Presentation</vt:lpstr>
      <vt:lpstr>PowerPoint Presentation</vt:lpstr>
      <vt:lpstr>PowerPoint Presentation</vt:lpstr>
      <vt:lpstr>PowerPoint Presentation</vt:lpstr>
      <vt:lpstr>PowerPoint Presentation</vt:lpstr>
      <vt:lpstr>Engineering projects supported by Energy3D</vt:lpstr>
      <vt:lpstr>PowerPoint Presentation</vt:lpstr>
      <vt:lpstr>PowerPoint Presentation</vt:lpstr>
      <vt:lpstr>Collecting empirical “atomic” process data</vt:lpstr>
      <vt:lpstr>PowerPoint Presentation</vt:lpstr>
      <vt:lpstr>PowerPoint Presentation</vt:lpstr>
      <vt:lpstr>PowerPoint Presentation</vt:lpstr>
      <vt:lpstr>PowerPoint Presentation</vt:lpstr>
      <vt:lpstr>VPA supports multiple granularity of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Xie</dc:creator>
  <cp:lastModifiedBy>Charles Xie</cp:lastModifiedBy>
  <cp:revision>1189</cp:revision>
  <cp:lastPrinted>2016-11-08T19:40:06Z</cp:lastPrinted>
  <dcterms:created xsi:type="dcterms:W3CDTF">2016-04-04T18:07:01Z</dcterms:created>
  <dcterms:modified xsi:type="dcterms:W3CDTF">2016-11-09T00:32:04Z</dcterms:modified>
</cp:coreProperties>
</file>